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theme/theme4.xml" ContentType="application/vnd.openxmlformats-officedocument.theme+xml"/>
  <Override PartName="/ppt/slideLayouts/slideLayout7.xml" ContentType="application/vnd.openxmlformats-officedocument.presentationml.slideLayout+xml"/>
  <Override PartName="/ppt/theme/theme5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6.xml" ContentType="application/vnd.openxmlformats-officedocument.theme+xml"/>
  <Override PartName="/ppt/slideLayouts/slideLayout30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665" r:id="rId2"/>
    <p:sldMasterId id="2147483707" r:id="rId3"/>
    <p:sldMasterId id="2147483700" r:id="rId4"/>
    <p:sldMasterId id="2147483698" r:id="rId5"/>
    <p:sldMasterId id="2147483668" r:id="rId6"/>
    <p:sldMasterId id="2147483672" r:id="rId7"/>
  </p:sldMasterIdLst>
  <p:notesMasterIdLst>
    <p:notesMasterId r:id="rId113"/>
  </p:notesMasterIdLst>
  <p:handoutMasterIdLst>
    <p:handoutMasterId r:id="rId114"/>
  </p:handoutMasterIdLst>
  <p:sldIdLst>
    <p:sldId id="1493" r:id="rId8"/>
    <p:sldId id="1491" r:id="rId9"/>
    <p:sldId id="1440" r:id="rId10"/>
    <p:sldId id="714" r:id="rId11"/>
    <p:sldId id="528" r:id="rId12"/>
    <p:sldId id="856" r:id="rId13"/>
    <p:sldId id="654" r:id="rId14"/>
    <p:sldId id="1441" r:id="rId15"/>
    <p:sldId id="995" r:id="rId16"/>
    <p:sldId id="1443" r:id="rId17"/>
    <p:sldId id="719" r:id="rId18"/>
    <p:sldId id="1444" r:id="rId19"/>
    <p:sldId id="937" r:id="rId20"/>
    <p:sldId id="1420" r:id="rId21"/>
    <p:sldId id="1028" r:id="rId22"/>
    <p:sldId id="1452" r:id="rId23"/>
    <p:sldId id="939" r:id="rId24"/>
    <p:sldId id="1445" r:id="rId25"/>
    <p:sldId id="1436" r:id="rId26"/>
    <p:sldId id="724" r:id="rId27"/>
    <p:sldId id="782" r:id="rId28"/>
    <p:sldId id="783" r:id="rId29"/>
    <p:sldId id="784" r:id="rId30"/>
    <p:sldId id="727" r:id="rId31"/>
    <p:sldId id="994" r:id="rId32"/>
    <p:sldId id="1013" r:id="rId33"/>
    <p:sldId id="729" r:id="rId34"/>
    <p:sldId id="1467" r:id="rId35"/>
    <p:sldId id="785" r:id="rId36"/>
    <p:sldId id="786" r:id="rId37"/>
    <p:sldId id="787" r:id="rId38"/>
    <p:sldId id="788" r:id="rId39"/>
    <p:sldId id="979" r:id="rId40"/>
    <p:sldId id="1438" r:id="rId41"/>
    <p:sldId id="1422" r:id="rId42"/>
    <p:sldId id="1456" r:id="rId43"/>
    <p:sldId id="1425" r:id="rId44"/>
    <p:sldId id="1460" r:id="rId45"/>
    <p:sldId id="1426" r:id="rId46"/>
    <p:sldId id="1457" r:id="rId47"/>
    <p:sldId id="1427" r:id="rId48"/>
    <p:sldId id="1428" r:id="rId49"/>
    <p:sldId id="1458" r:id="rId50"/>
    <p:sldId id="1429" r:id="rId51"/>
    <p:sldId id="1430" r:id="rId52"/>
    <p:sldId id="1431" r:id="rId53"/>
    <p:sldId id="981" r:id="rId54"/>
    <p:sldId id="982" r:id="rId55"/>
    <p:sldId id="971" r:id="rId56"/>
    <p:sldId id="1395" r:id="rId57"/>
    <p:sldId id="1399" r:id="rId58"/>
    <p:sldId id="1400" r:id="rId59"/>
    <p:sldId id="1455" r:id="rId60"/>
    <p:sldId id="1423" r:id="rId61"/>
    <p:sldId id="1435" r:id="rId62"/>
    <p:sldId id="664" r:id="rId63"/>
    <p:sldId id="972" r:id="rId64"/>
    <p:sldId id="1029" r:id="rId65"/>
    <p:sldId id="722" r:id="rId66"/>
    <p:sldId id="1461" r:id="rId67"/>
    <p:sldId id="980" r:id="rId68"/>
    <p:sldId id="1446" r:id="rId69"/>
    <p:sldId id="1016" r:id="rId70"/>
    <p:sldId id="1004" r:id="rId71"/>
    <p:sldId id="770" r:id="rId72"/>
    <p:sldId id="651" r:id="rId73"/>
    <p:sldId id="1447" r:id="rId74"/>
    <p:sldId id="1494" r:id="rId75"/>
    <p:sldId id="584" r:id="rId76"/>
    <p:sldId id="1496" r:id="rId77"/>
    <p:sldId id="1497" r:id="rId78"/>
    <p:sldId id="776" r:id="rId79"/>
    <p:sldId id="1498" r:id="rId80"/>
    <p:sldId id="1499" r:id="rId81"/>
    <p:sldId id="1500" r:id="rId82"/>
    <p:sldId id="973" r:id="rId83"/>
    <p:sldId id="1495" r:id="rId84"/>
    <p:sldId id="983" r:id="rId85"/>
    <p:sldId id="1501" r:id="rId86"/>
    <p:sldId id="985" r:id="rId87"/>
    <p:sldId id="1454" r:id="rId88"/>
    <p:sldId id="984" r:id="rId89"/>
    <p:sldId id="710" r:id="rId90"/>
    <p:sldId id="1468" r:id="rId91"/>
    <p:sldId id="1434" r:id="rId92"/>
    <p:sldId id="1469" r:id="rId93"/>
    <p:sldId id="1437" r:id="rId94"/>
    <p:sldId id="1462" r:id="rId95"/>
    <p:sldId id="974" r:id="rId96"/>
    <p:sldId id="975" r:id="rId97"/>
    <p:sldId id="1502" r:id="rId98"/>
    <p:sldId id="1479" r:id="rId99"/>
    <p:sldId id="1510" r:id="rId100"/>
    <p:sldId id="1511" r:id="rId101"/>
    <p:sldId id="1513" r:id="rId102"/>
    <p:sldId id="1506" r:id="rId103"/>
    <p:sldId id="1464" r:id="rId104"/>
    <p:sldId id="965" r:id="rId105"/>
    <p:sldId id="1022" r:id="rId106"/>
    <p:sldId id="1477" r:id="rId107"/>
    <p:sldId id="968" r:id="rId108"/>
    <p:sldId id="964" r:id="rId109"/>
    <p:sldId id="978" r:id="rId110"/>
    <p:sldId id="355" r:id="rId111"/>
    <p:sldId id="264" r:id="rId1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00"/>
    <a:srgbClr val="FFFFE4"/>
    <a:srgbClr val="AD2A26"/>
    <a:srgbClr val="4C5252"/>
    <a:srgbClr val="F9F9F9"/>
    <a:srgbClr val="8A8A8A"/>
    <a:srgbClr val="48504F"/>
    <a:srgbClr val="B60206"/>
    <a:srgbClr val="AD2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75" autoAdjust="0"/>
    <p:restoredTop sz="95414" autoAdjust="0"/>
  </p:normalViewPr>
  <p:slideViewPr>
    <p:cSldViewPr snapToGrid="0">
      <p:cViewPr varScale="1">
        <p:scale>
          <a:sx n="82" d="100"/>
          <a:sy n="82" d="100"/>
        </p:scale>
        <p:origin x="5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9021"/>
    </p:cViewPr>
  </p:sorterViewPr>
  <p:notesViewPr>
    <p:cSldViewPr snapToGrid="0" showGuides="1">
      <p:cViewPr varScale="1">
        <p:scale>
          <a:sx n="97" d="100"/>
          <a:sy n="97" d="100"/>
        </p:scale>
        <p:origin x="341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9.xml"/><Relationship Id="rId117" Type="http://schemas.openxmlformats.org/officeDocument/2006/relationships/theme" Target="theme/theme1.xml"/><Relationship Id="rId21" Type="http://schemas.openxmlformats.org/officeDocument/2006/relationships/slide" Target="slides/slide14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63" Type="http://schemas.openxmlformats.org/officeDocument/2006/relationships/slide" Target="slides/slide56.xml"/><Relationship Id="rId68" Type="http://schemas.openxmlformats.org/officeDocument/2006/relationships/slide" Target="slides/slide61.xml"/><Relationship Id="rId84" Type="http://schemas.openxmlformats.org/officeDocument/2006/relationships/slide" Target="slides/slide77.xml"/><Relationship Id="rId89" Type="http://schemas.openxmlformats.org/officeDocument/2006/relationships/slide" Target="slides/slide82.xml"/><Relationship Id="rId112" Type="http://schemas.openxmlformats.org/officeDocument/2006/relationships/slide" Target="slides/slide105.xml"/><Relationship Id="rId16" Type="http://schemas.openxmlformats.org/officeDocument/2006/relationships/slide" Target="slides/slide9.xml"/><Relationship Id="rId107" Type="http://schemas.openxmlformats.org/officeDocument/2006/relationships/slide" Target="slides/slide100.xml"/><Relationship Id="rId11" Type="http://schemas.openxmlformats.org/officeDocument/2006/relationships/slide" Target="slides/slide4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53" Type="http://schemas.openxmlformats.org/officeDocument/2006/relationships/slide" Target="slides/slide46.xml"/><Relationship Id="rId58" Type="http://schemas.openxmlformats.org/officeDocument/2006/relationships/slide" Target="slides/slide51.xml"/><Relationship Id="rId74" Type="http://schemas.openxmlformats.org/officeDocument/2006/relationships/slide" Target="slides/slide67.xml"/><Relationship Id="rId79" Type="http://schemas.openxmlformats.org/officeDocument/2006/relationships/slide" Target="slides/slide72.xml"/><Relationship Id="rId102" Type="http://schemas.openxmlformats.org/officeDocument/2006/relationships/slide" Target="slides/slide95.xml"/><Relationship Id="rId5" Type="http://schemas.openxmlformats.org/officeDocument/2006/relationships/slideMaster" Target="slideMasters/slideMaster5.xml"/><Relationship Id="rId90" Type="http://schemas.openxmlformats.org/officeDocument/2006/relationships/slide" Target="slides/slide83.xml"/><Relationship Id="rId95" Type="http://schemas.openxmlformats.org/officeDocument/2006/relationships/slide" Target="slides/slide88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64" Type="http://schemas.openxmlformats.org/officeDocument/2006/relationships/slide" Target="slides/slide57.xml"/><Relationship Id="rId69" Type="http://schemas.openxmlformats.org/officeDocument/2006/relationships/slide" Target="slides/slide62.xml"/><Relationship Id="rId113" Type="http://schemas.openxmlformats.org/officeDocument/2006/relationships/notesMaster" Target="notesMasters/notesMaster1.xml"/><Relationship Id="rId118" Type="http://schemas.openxmlformats.org/officeDocument/2006/relationships/tableStyles" Target="tableStyles.xml"/><Relationship Id="rId80" Type="http://schemas.openxmlformats.org/officeDocument/2006/relationships/slide" Target="slides/slide73.xml"/><Relationship Id="rId85" Type="http://schemas.openxmlformats.org/officeDocument/2006/relationships/slide" Target="slides/slide78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59" Type="http://schemas.openxmlformats.org/officeDocument/2006/relationships/slide" Target="slides/slide52.xml"/><Relationship Id="rId103" Type="http://schemas.openxmlformats.org/officeDocument/2006/relationships/slide" Target="slides/slide96.xml"/><Relationship Id="rId108" Type="http://schemas.openxmlformats.org/officeDocument/2006/relationships/slide" Target="slides/slide101.xml"/><Relationship Id="rId54" Type="http://schemas.openxmlformats.org/officeDocument/2006/relationships/slide" Target="slides/slide47.xml"/><Relationship Id="rId70" Type="http://schemas.openxmlformats.org/officeDocument/2006/relationships/slide" Target="slides/slide63.xml"/><Relationship Id="rId75" Type="http://schemas.openxmlformats.org/officeDocument/2006/relationships/slide" Target="slides/slide68.xml"/><Relationship Id="rId91" Type="http://schemas.openxmlformats.org/officeDocument/2006/relationships/slide" Target="slides/slide84.xml"/><Relationship Id="rId96" Type="http://schemas.openxmlformats.org/officeDocument/2006/relationships/slide" Target="slides/slide8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49" Type="http://schemas.openxmlformats.org/officeDocument/2006/relationships/slide" Target="slides/slide42.xml"/><Relationship Id="rId114" Type="http://schemas.openxmlformats.org/officeDocument/2006/relationships/handoutMaster" Target="handoutMasters/handoutMaster1.xml"/><Relationship Id="rId10" Type="http://schemas.openxmlformats.org/officeDocument/2006/relationships/slide" Target="slides/slide3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slide" Target="slides/slide45.xml"/><Relationship Id="rId60" Type="http://schemas.openxmlformats.org/officeDocument/2006/relationships/slide" Target="slides/slide53.xml"/><Relationship Id="rId65" Type="http://schemas.openxmlformats.org/officeDocument/2006/relationships/slide" Target="slides/slide58.xml"/><Relationship Id="rId73" Type="http://schemas.openxmlformats.org/officeDocument/2006/relationships/slide" Target="slides/slide66.xml"/><Relationship Id="rId78" Type="http://schemas.openxmlformats.org/officeDocument/2006/relationships/slide" Target="slides/slide71.xml"/><Relationship Id="rId81" Type="http://schemas.openxmlformats.org/officeDocument/2006/relationships/slide" Target="slides/slide74.xml"/><Relationship Id="rId86" Type="http://schemas.openxmlformats.org/officeDocument/2006/relationships/slide" Target="slides/slide79.xml"/><Relationship Id="rId94" Type="http://schemas.openxmlformats.org/officeDocument/2006/relationships/slide" Target="slides/slide87.xml"/><Relationship Id="rId99" Type="http://schemas.openxmlformats.org/officeDocument/2006/relationships/slide" Target="slides/slide92.xml"/><Relationship Id="rId101" Type="http://schemas.openxmlformats.org/officeDocument/2006/relationships/slide" Target="slides/slide9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9" Type="http://schemas.openxmlformats.org/officeDocument/2006/relationships/slide" Target="slides/slide32.xml"/><Relationship Id="rId109" Type="http://schemas.openxmlformats.org/officeDocument/2006/relationships/slide" Target="slides/slide102.xml"/><Relationship Id="rId34" Type="http://schemas.openxmlformats.org/officeDocument/2006/relationships/slide" Target="slides/slide27.xml"/><Relationship Id="rId50" Type="http://schemas.openxmlformats.org/officeDocument/2006/relationships/slide" Target="slides/slide43.xml"/><Relationship Id="rId55" Type="http://schemas.openxmlformats.org/officeDocument/2006/relationships/slide" Target="slides/slide48.xml"/><Relationship Id="rId76" Type="http://schemas.openxmlformats.org/officeDocument/2006/relationships/slide" Target="slides/slide69.xml"/><Relationship Id="rId97" Type="http://schemas.openxmlformats.org/officeDocument/2006/relationships/slide" Target="slides/slide90.xml"/><Relationship Id="rId104" Type="http://schemas.openxmlformats.org/officeDocument/2006/relationships/slide" Target="slides/slide97.xml"/><Relationship Id="rId7" Type="http://schemas.openxmlformats.org/officeDocument/2006/relationships/slideMaster" Target="slideMasters/slideMaster7.xml"/><Relationship Id="rId71" Type="http://schemas.openxmlformats.org/officeDocument/2006/relationships/slide" Target="slides/slide64.xml"/><Relationship Id="rId92" Type="http://schemas.openxmlformats.org/officeDocument/2006/relationships/slide" Target="slides/slide85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24" Type="http://schemas.openxmlformats.org/officeDocument/2006/relationships/slide" Target="slides/slide17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66" Type="http://schemas.openxmlformats.org/officeDocument/2006/relationships/slide" Target="slides/slide59.xml"/><Relationship Id="rId87" Type="http://schemas.openxmlformats.org/officeDocument/2006/relationships/slide" Target="slides/slide80.xml"/><Relationship Id="rId110" Type="http://schemas.openxmlformats.org/officeDocument/2006/relationships/slide" Target="slides/slide103.xml"/><Relationship Id="rId115" Type="http://schemas.openxmlformats.org/officeDocument/2006/relationships/presProps" Target="presProps.xml"/><Relationship Id="rId61" Type="http://schemas.openxmlformats.org/officeDocument/2006/relationships/slide" Target="slides/slide54.xml"/><Relationship Id="rId82" Type="http://schemas.openxmlformats.org/officeDocument/2006/relationships/slide" Target="slides/slide75.xml"/><Relationship Id="rId19" Type="http://schemas.openxmlformats.org/officeDocument/2006/relationships/slide" Target="slides/slide12.xml"/><Relationship Id="rId14" Type="http://schemas.openxmlformats.org/officeDocument/2006/relationships/slide" Target="slides/slide7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56" Type="http://schemas.openxmlformats.org/officeDocument/2006/relationships/slide" Target="slides/slide49.xml"/><Relationship Id="rId77" Type="http://schemas.openxmlformats.org/officeDocument/2006/relationships/slide" Target="slides/slide70.xml"/><Relationship Id="rId100" Type="http://schemas.openxmlformats.org/officeDocument/2006/relationships/slide" Target="slides/slide93.xml"/><Relationship Id="rId105" Type="http://schemas.openxmlformats.org/officeDocument/2006/relationships/slide" Target="slides/slide98.xml"/><Relationship Id="rId8" Type="http://schemas.openxmlformats.org/officeDocument/2006/relationships/slide" Target="slides/slide1.xml"/><Relationship Id="rId51" Type="http://schemas.openxmlformats.org/officeDocument/2006/relationships/slide" Target="slides/slide44.xml"/><Relationship Id="rId72" Type="http://schemas.openxmlformats.org/officeDocument/2006/relationships/slide" Target="slides/slide65.xml"/><Relationship Id="rId93" Type="http://schemas.openxmlformats.org/officeDocument/2006/relationships/slide" Target="slides/slide86.xml"/><Relationship Id="rId98" Type="http://schemas.openxmlformats.org/officeDocument/2006/relationships/slide" Target="slides/slide91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18.xml"/><Relationship Id="rId46" Type="http://schemas.openxmlformats.org/officeDocument/2006/relationships/slide" Target="slides/slide39.xml"/><Relationship Id="rId67" Type="http://schemas.openxmlformats.org/officeDocument/2006/relationships/slide" Target="slides/slide60.xml"/><Relationship Id="rId116" Type="http://schemas.openxmlformats.org/officeDocument/2006/relationships/viewProps" Target="viewProps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62" Type="http://schemas.openxmlformats.org/officeDocument/2006/relationships/slide" Target="slides/slide55.xml"/><Relationship Id="rId83" Type="http://schemas.openxmlformats.org/officeDocument/2006/relationships/slide" Target="slides/slide76.xml"/><Relationship Id="rId88" Type="http://schemas.openxmlformats.org/officeDocument/2006/relationships/slide" Target="slides/slide81.xml"/><Relationship Id="rId111" Type="http://schemas.openxmlformats.org/officeDocument/2006/relationships/slide" Target="slides/slide104.xml"/><Relationship Id="rId15" Type="http://schemas.openxmlformats.org/officeDocument/2006/relationships/slide" Target="slides/slide8.xml"/><Relationship Id="rId36" Type="http://schemas.openxmlformats.org/officeDocument/2006/relationships/slide" Target="slides/slide29.xml"/><Relationship Id="rId57" Type="http://schemas.openxmlformats.org/officeDocument/2006/relationships/slide" Target="slides/slide50.xml"/><Relationship Id="rId106" Type="http://schemas.openxmlformats.org/officeDocument/2006/relationships/slide" Target="slides/slide9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75BAB8F7-26C7-2345-A2F0-4C70E8EFA8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B0FE49-C86E-0B42-8C7E-921C60B5AA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DFD10-C36A-A44C-AC52-E91D9A58CF7E}" type="datetimeFigureOut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E928822-8127-CD43-9156-5BB443851D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C3EF7F-6078-7249-A167-F5C0687992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0B397-CD8F-1C4C-97BB-ADF18DDD1C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26559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jpg>
</file>

<file path=ppt/media/image106.jp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jpeg>
</file>

<file path=ppt/media/image113.gif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7ACF5-0677-4CC5-89ED-AE83D3F5859D}" type="datetimeFigureOut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C63F50-FC71-46DD-9BDC-11F985EF41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594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477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zh-CN" altLang="en-US" b="0" i="0" dirty="0">
                <a:solidFill>
                  <a:srgbClr val="444444"/>
                </a:solidFill>
                <a:effectLst/>
                <a:latin typeface="UbuntuMono"/>
              </a:rPr>
              <a:t>这些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UbuntuMono"/>
              </a:rPr>
              <a:t>0011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UbuntuMono"/>
              </a:rPr>
              <a:t>就是所谓的机器语言程序，机器语言程序是内存中一系列机器指令的集合；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UbuntuMono"/>
              </a:rPr>
              <a:t>CPU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UbuntuMono"/>
              </a:rPr>
              <a:t>加载指令并且执行；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UbuntuMono"/>
              </a:rPr>
              <a:t>CPU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UbuntuMono"/>
              </a:rPr>
              <a:t>一次运行一条机器指令的程序；在实际的 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UbuntuMono"/>
              </a:rPr>
              <a:t>CPU 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UbuntuMono"/>
              </a:rPr>
              <a:t>中，拥有更多的机器指令，而且更详细，并且不同的 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UbuntuMono"/>
              </a:rPr>
              <a:t>CPU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UbuntuMono"/>
              </a:rPr>
              <a:t>，指令集是不同的。典型的 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UbuntuMono"/>
              </a:rPr>
              <a:t>CPU 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UbuntuMono"/>
              </a:rPr>
              <a:t>拥有成百甚至上千条的机器指令。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541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这就是一个呼吸灯的控制程序，根据机器指令周而复始的循环执行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387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机器语言是噩梦，后来人类发明了高级语言和编译器， 编译器就是一个工具，这个工具可以把人类更容易看懂的高级语言内容转换成</a:t>
            </a:r>
            <a:r>
              <a:rPr lang="en-US" altLang="zh-CN" dirty="0"/>
              <a:t>0011</a:t>
            </a:r>
            <a:r>
              <a:rPr lang="zh-CN" altLang="en-US" dirty="0"/>
              <a:t>机器语音的工具，编译器是个翻译官。把高级语言在屏幕上画一个矩形，矩形的左上角坐标是</a:t>
            </a:r>
            <a:r>
              <a:rPr lang="en-US" altLang="zh-CN" dirty="0"/>
              <a:t>100</a:t>
            </a:r>
            <a:r>
              <a:rPr lang="zh-CN" altLang="en-US" dirty="0"/>
              <a:t>，</a:t>
            </a:r>
            <a:r>
              <a:rPr lang="en-US" altLang="zh-CN" dirty="0"/>
              <a:t>100</a:t>
            </a:r>
            <a:r>
              <a:rPr lang="zh-CN" altLang="en-US" dirty="0"/>
              <a:t>，右下角坐标是</a:t>
            </a:r>
            <a:r>
              <a:rPr lang="en-US" altLang="zh-CN" dirty="0"/>
              <a:t>300</a:t>
            </a:r>
            <a:r>
              <a:rPr lang="zh-CN" altLang="en-US" dirty="0"/>
              <a:t>，</a:t>
            </a:r>
            <a:r>
              <a:rPr lang="en-US" altLang="zh-CN" dirty="0"/>
              <a:t>200</a:t>
            </a:r>
            <a:r>
              <a:rPr lang="zh-CN" altLang="en-US" dirty="0"/>
              <a:t>，编译器把这个指令转换成成百上千条的</a:t>
            </a:r>
            <a:r>
              <a:rPr lang="en-US" altLang="zh-CN" dirty="0" err="1"/>
              <a:t>cpu</a:t>
            </a:r>
            <a:r>
              <a:rPr lang="zh-CN" altLang="en-US" dirty="0"/>
              <a:t>能理解的</a:t>
            </a:r>
            <a:r>
              <a:rPr lang="en-US" altLang="zh-CN" dirty="0"/>
              <a:t>0011</a:t>
            </a:r>
            <a:r>
              <a:rPr lang="zh-CN" altLang="en-US" dirty="0"/>
              <a:t>指令。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79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76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>
            <a:extLst>
              <a:ext uri="{FF2B5EF4-FFF2-40B4-BE49-F238E27FC236}">
                <a16:creationId xmlns:a16="http://schemas.microsoft.com/office/drawing/2014/main" id="{67808F41-F14C-4E4D-A95C-18F4FC8AB28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备注占位符 2">
            <a:extLst>
              <a:ext uri="{FF2B5EF4-FFF2-40B4-BE49-F238E27FC236}">
                <a16:creationId xmlns:a16="http://schemas.microsoft.com/office/drawing/2014/main" id="{09F2842E-82FC-4783-ACA9-2C56B7286EF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/>
              <a:t>选择哪些功能开启，哪些关闭。我们默认即可。然后点击下一步</a:t>
            </a:r>
          </a:p>
        </p:txBody>
      </p:sp>
      <p:sp>
        <p:nvSpPr>
          <p:cNvPr id="30724" name="灯片编号占位符 3">
            <a:extLst>
              <a:ext uri="{FF2B5EF4-FFF2-40B4-BE49-F238E27FC236}">
                <a16:creationId xmlns:a16="http://schemas.microsoft.com/office/drawing/2014/main" id="{C3FE3E45-AC92-44C4-AAEF-C9ACF1728C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E4CA675A-7CB1-4758-83C3-8A56947F5A34}" type="slidenum">
              <a:rPr lang="zh-CN" altLang="en-US" smtClean="0"/>
              <a:pPr/>
              <a:t>69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>
            <a:extLst>
              <a:ext uri="{FF2B5EF4-FFF2-40B4-BE49-F238E27FC236}">
                <a16:creationId xmlns:a16="http://schemas.microsoft.com/office/drawing/2014/main" id="{67808F41-F14C-4E4D-A95C-18F4FC8AB28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备注占位符 2">
            <a:extLst>
              <a:ext uri="{FF2B5EF4-FFF2-40B4-BE49-F238E27FC236}">
                <a16:creationId xmlns:a16="http://schemas.microsoft.com/office/drawing/2014/main" id="{09F2842E-82FC-4783-ACA9-2C56B7286EF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/>
              <a:t>选择哪些功能开启，哪些关闭。我们默认即可。然后点击下一步</a:t>
            </a:r>
          </a:p>
        </p:txBody>
      </p:sp>
      <p:sp>
        <p:nvSpPr>
          <p:cNvPr id="30724" name="灯片编号占位符 3">
            <a:extLst>
              <a:ext uri="{FF2B5EF4-FFF2-40B4-BE49-F238E27FC236}">
                <a16:creationId xmlns:a16="http://schemas.microsoft.com/office/drawing/2014/main" id="{C3FE3E45-AC92-44C4-AAEF-C9ACF1728C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E4CA675A-7CB1-4758-83C3-8A56947F5A34}" type="slidenum">
              <a:rPr lang="zh-CN" altLang="en-US" smtClean="0"/>
              <a:pPr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1149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>
            <a:extLst>
              <a:ext uri="{FF2B5EF4-FFF2-40B4-BE49-F238E27FC236}">
                <a16:creationId xmlns:a16="http://schemas.microsoft.com/office/drawing/2014/main" id="{D5A0A4FB-E834-4E72-ADEB-16FE9967D8C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1B86E83-43B0-483D-80E2-45F4207B61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 panose="020B0400000000000000" pitchFamily="34" charset="-122"/>
              <a:ea typeface="思源黑体 CN Bold" panose="020B0800000000000000"/>
            </a:endParaRPr>
          </a:p>
        </p:txBody>
      </p:sp>
      <p:sp>
        <p:nvSpPr>
          <p:cNvPr id="15364" name="灯片编号占位符 3">
            <a:extLst>
              <a:ext uri="{FF2B5EF4-FFF2-40B4-BE49-F238E27FC236}">
                <a16:creationId xmlns:a16="http://schemas.microsoft.com/office/drawing/2014/main" id="{1677759F-B5F2-491B-A702-ECE0FA8543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F807F8DA-756A-4A78-984F-B23309E968A0}" type="slidenum">
              <a:rPr lang="zh-CN" altLang="en-US" smtClean="0"/>
              <a:pPr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863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469F54-72BF-044A-89E7-CDAF75E947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44725"/>
            <a:ext cx="10541000" cy="1158875"/>
          </a:xfrm>
          <a:prstGeom prst="rect">
            <a:avLst/>
          </a:prstGeom>
        </p:spPr>
        <p:txBody>
          <a:bodyPr anchor="ctr"/>
          <a:lstStyle>
            <a:lvl1pPr>
              <a:defRPr sz="7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主标题</a:t>
            </a:r>
          </a:p>
        </p:txBody>
      </p:sp>
      <p:sp>
        <p:nvSpPr>
          <p:cNvPr id="3" name="文本占位符 3">
            <a:extLst>
              <a:ext uri="{FF2B5EF4-FFF2-40B4-BE49-F238E27FC236}">
                <a16:creationId xmlns:a16="http://schemas.microsoft.com/office/drawing/2014/main" id="{FE68CD30-ECD6-A642-8C7F-BA42D1249D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454401"/>
            <a:ext cx="10540999" cy="630237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</a:lstStyle>
          <a:p>
            <a:pPr lvl="0"/>
            <a:r>
              <a:rPr kumimoji="1" lang="zh-CN" altLang="en-US" dirty="0"/>
              <a:t>副标题内容，如若没有可以删除</a:t>
            </a:r>
          </a:p>
        </p:txBody>
      </p:sp>
    </p:spTree>
    <p:extLst>
      <p:ext uri="{BB962C8B-B14F-4D97-AF65-F5344CB8AC3E}">
        <p14:creationId xmlns:p14="http://schemas.microsoft.com/office/powerpoint/2010/main" val="588721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数字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603185"/>
            <a:ext cx="10719120" cy="3819718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tabLst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00" indent="-360000">
              <a:lnSpc>
                <a:spcPct val="150000"/>
              </a:lnSpc>
              <a:buFont typeface="+mj-lt"/>
              <a:buAutoNum type="arabicPeriod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64C54839-92D5-0E4E-B9C2-203FF53C32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3"/>
            <a:ext cx="1071911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862767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E4D92416-D30F-8049-AD27-C955EC07F2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48056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11">
            <a:extLst>
              <a:ext uri="{FF2B5EF4-FFF2-40B4-BE49-F238E27FC236}">
                <a16:creationId xmlns:a16="http://schemas.microsoft.com/office/drawing/2014/main" id="{D8BA1B0F-468D-0446-AB7E-B23A83414D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28517"/>
            <a:ext cx="10748057" cy="3922461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itchFamily="2" charset="2"/>
              <a:buChar char="l"/>
              <a:tabLst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74974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0F12D90F-BB49-421D-A9D1-C25C2A378E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12212"/>
            <a:ext cx="9845675" cy="454780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947CB16-8D08-5242-A2E0-936DC1D438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0749"/>
            <a:ext cx="9845675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9088069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数字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678CE99-982F-E747-B6C5-B29DECDE38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1911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3" name="文本占位符 11">
            <a:extLst>
              <a:ext uri="{FF2B5EF4-FFF2-40B4-BE49-F238E27FC236}">
                <a16:creationId xmlns:a16="http://schemas.microsoft.com/office/drawing/2014/main" id="{88D105DB-24C1-B042-AF5E-89B9573312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598036"/>
            <a:ext cx="10719120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tabLst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00" indent="-360000">
              <a:lnSpc>
                <a:spcPct val="150000"/>
              </a:lnSpc>
              <a:buFont typeface="+mj-lt"/>
              <a:buAutoNum type="arabicPeriod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88711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+项目编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3"/>
            <a:ext cx="10748057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3" name="文本占位符 11">
            <a:extLst>
              <a:ext uri="{FF2B5EF4-FFF2-40B4-BE49-F238E27FC236}">
                <a16:creationId xmlns:a16="http://schemas.microsoft.com/office/drawing/2014/main" id="{9C0915B4-3DAF-C444-883E-818CAE39A5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18707"/>
            <a:ext cx="10748057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itchFamily="2" charset="2"/>
              <a:buChar char="l"/>
              <a:tabLst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71635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由发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44805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182483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1056254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案例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344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rPr lang="zh-CN" altLang="en-US" dirty="0"/>
              <a:t>案例标题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3280"/>
            <a:ext cx="9214230" cy="376237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455DD043-453D-F04F-965C-A5E686829A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46948"/>
            <a:ext cx="201682" cy="20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3303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步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1060146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步骤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7332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marL="0" lvl="0" indent="0">
              <a:spcBef>
                <a:spcPct val="0"/>
              </a:spcBef>
              <a:buNone/>
            </a:pPr>
            <a:r>
              <a:rPr lang="zh-CN" altLang="en-US" dirty="0"/>
              <a:t>步骤标题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7172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A6C6B16B-7FC0-904C-B475-F9CF5C74E3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50840"/>
            <a:ext cx="201682" cy="20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8441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练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1054782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练习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1968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marL="0" lvl="0" indent="0">
              <a:spcBef>
                <a:spcPct val="0"/>
              </a:spcBef>
              <a:buNone/>
            </a:pPr>
            <a:r>
              <a:rPr lang="zh-CN" altLang="en-US" dirty="0"/>
              <a:t>练习标题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1808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此为练习内容，字体不可改，阿里巴巴普惠体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1FD7787D-704C-E74D-B53E-A392EAB480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45476"/>
            <a:ext cx="201682" cy="20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5838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六边形 27">
            <a:extLst>
              <a:ext uri="{FF2B5EF4-FFF2-40B4-BE49-F238E27FC236}">
                <a16:creationId xmlns:a16="http://schemas.microsoft.com/office/drawing/2014/main" id="{380B9059-6AA7-9E4F-BC56-F30289A262EA}"/>
              </a:ext>
            </a:extLst>
          </p:cNvPr>
          <p:cNvSpPr/>
          <p:nvPr userDrawn="1"/>
        </p:nvSpPr>
        <p:spPr>
          <a:xfrm rot="5400000">
            <a:off x="941355" y="3506918"/>
            <a:ext cx="1225219" cy="1056223"/>
          </a:xfrm>
          <a:prstGeom prst="hexagon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3" name="六边形 22">
            <a:extLst>
              <a:ext uri="{FF2B5EF4-FFF2-40B4-BE49-F238E27FC236}">
                <a16:creationId xmlns:a16="http://schemas.microsoft.com/office/drawing/2014/main" id="{D71D36F9-1B1C-094A-A062-19A46A7AB388}"/>
              </a:ext>
            </a:extLst>
          </p:cNvPr>
          <p:cNvSpPr/>
          <p:nvPr userDrawn="1"/>
        </p:nvSpPr>
        <p:spPr>
          <a:xfrm rot="5400000">
            <a:off x="1484022" y="2527438"/>
            <a:ext cx="1944550" cy="1676336"/>
          </a:xfrm>
          <a:prstGeom prst="hexagon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36556"/>
            <a:ext cx="5760538" cy="4710244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7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95420" y="2882670"/>
            <a:ext cx="1567542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40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思考</a:t>
            </a:r>
          </a:p>
        </p:txBody>
      </p:sp>
      <p:sp>
        <p:nvSpPr>
          <p:cNvPr id="24" name="六边形 23">
            <a:extLst>
              <a:ext uri="{FF2B5EF4-FFF2-40B4-BE49-F238E27FC236}">
                <a16:creationId xmlns:a16="http://schemas.microsoft.com/office/drawing/2014/main" id="{745B08E3-3066-3844-87E9-46D7426765C6}"/>
              </a:ext>
            </a:extLst>
          </p:cNvPr>
          <p:cNvSpPr/>
          <p:nvPr userDrawn="1"/>
        </p:nvSpPr>
        <p:spPr>
          <a:xfrm rot="5400000">
            <a:off x="3294074" y="2149103"/>
            <a:ext cx="566610" cy="488457"/>
          </a:xfrm>
          <a:prstGeom prst="hexagon">
            <a:avLst/>
          </a:prstGeom>
          <a:solidFill>
            <a:srgbClr val="AD2B2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六边形 24">
            <a:extLst>
              <a:ext uri="{FF2B5EF4-FFF2-40B4-BE49-F238E27FC236}">
                <a16:creationId xmlns:a16="http://schemas.microsoft.com/office/drawing/2014/main" id="{B7A42CA5-7885-7642-B20D-B92B35099CBC}"/>
              </a:ext>
            </a:extLst>
          </p:cNvPr>
          <p:cNvSpPr/>
          <p:nvPr userDrawn="1"/>
        </p:nvSpPr>
        <p:spPr>
          <a:xfrm rot="5400000">
            <a:off x="1198356" y="4126436"/>
            <a:ext cx="298934" cy="257702"/>
          </a:xfrm>
          <a:prstGeom prst="hexagon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6" name="六边形 25">
            <a:extLst>
              <a:ext uri="{FF2B5EF4-FFF2-40B4-BE49-F238E27FC236}">
                <a16:creationId xmlns:a16="http://schemas.microsoft.com/office/drawing/2014/main" id="{DE7B2235-1C6B-6B44-BC4F-1EC9BD8B9D8D}"/>
              </a:ext>
            </a:extLst>
          </p:cNvPr>
          <p:cNvSpPr/>
          <p:nvPr userDrawn="1"/>
        </p:nvSpPr>
        <p:spPr>
          <a:xfrm rot="5400000">
            <a:off x="3642476" y="4385265"/>
            <a:ext cx="566612" cy="488459"/>
          </a:xfrm>
          <a:prstGeom prst="hexagon">
            <a:avLst/>
          </a:prstGeom>
          <a:noFill/>
          <a:ln w="1905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六边形 29">
            <a:extLst>
              <a:ext uri="{FF2B5EF4-FFF2-40B4-BE49-F238E27FC236}">
                <a16:creationId xmlns:a16="http://schemas.microsoft.com/office/drawing/2014/main" id="{5BF818FD-51C6-E54A-9D53-783E1313F19E}"/>
              </a:ext>
            </a:extLst>
          </p:cNvPr>
          <p:cNvSpPr/>
          <p:nvPr userDrawn="1"/>
        </p:nvSpPr>
        <p:spPr>
          <a:xfrm rot="5400000">
            <a:off x="1190641" y="1715050"/>
            <a:ext cx="854974" cy="737047"/>
          </a:xfrm>
          <a:prstGeom prst="hexagon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13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B62E64-63F1-3949-8E18-11A80E8D9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1006475"/>
            <a:ext cx="5973761" cy="4256405"/>
          </a:xfrm>
          <a:prstGeom prst="rect">
            <a:avLst/>
          </a:prstGeom>
        </p:spPr>
        <p:txBody>
          <a:bodyPr anchor="ctr"/>
          <a:lstStyle>
            <a:lvl1pPr marL="457189" marR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marL="457189" marR="0" lvl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1" lang="zh-CN" altLang="en-US" dirty="0"/>
              <a:t>此内容上下居中对齐，可根据实际情况微调位置和字体大小</a:t>
            </a:r>
          </a:p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16347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总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710880" y="1813092"/>
            <a:ext cx="3587349" cy="3036721"/>
            <a:chOff x="864135" y="2246295"/>
            <a:chExt cx="3587349" cy="3036721"/>
          </a:xfrm>
        </p:grpSpPr>
        <p:sp>
          <p:nvSpPr>
            <p:cNvPr id="12" name="椭圆 11"/>
            <p:cNvSpPr/>
            <p:nvPr userDrawn="1"/>
          </p:nvSpPr>
          <p:spPr>
            <a:xfrm>
              <a:off x="1348310" y="4694927"/>
              <a:ext cx="588089" cy="58808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>
              <a:off x="2962055" y="4101828"/>
              <a:ext cx="926888" cy="926888"/>
            </a:xfrm>
            <a:prstGeom prst="ellipse">
              <a:avLst/>
            </a:prstGeom>
            <a:solidFill>
              <a:srgbClr val="515151">
                <a:alpha val="6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2860808" y="2695667"/>
              <a:ext cx="1590676" cy="1590676"/>
            </a:xfrm>
            <a:prstGeom prst="ellipse">
              <a:avLst/>
            </a:prstGeom>
            <a:noFill/>
            <a:ln w="12700">
              <a:solidFill>
                <a:srgbClr val="51515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642355" y="2871191"/>
              <a:ext cx="1924945" cy="1895739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64135" y="2246295"/>
              <a:ext cx="804338" cy="804338"/>
            </a:xfrm>
            <a:prstGeom prst="ellipse">
              <a:avLst/>
            </a:prstGeom>
            <a:solidFill>
              <a:schemeClr val="bg1">
                <a:lumMod val="9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3257550" y="2352674"/>
              <a:ext cx="314325" cy="314325"/>
            </a:xfrm>
            <a:prstGeom prst="ellipse">
              <a:avLst/>
            </a:prstGeom>
            <a:solidFill>
              <a:srgbClr val="49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标题占位符 1">
              <a:extLst>
                <a:ext uri="{FF2B5EF4-FFF2-40B4-BE49-F238E27FC236}">
                  <a16:creationId xmlns:a16="http://schemas.microsoft.com/office/drawing/2014/main" id="{EBBF2F2F-D96E-4638-A53F-CD7237FF5C1E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1822066" y="3328761"/>
              <a:ext cx="1567542" cy="10795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ctr"/>
            <a:lstStyle>
              <a:lvl1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2pPr>
              <a:lvl3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3pPr>
              <a:lvl4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4pPr>
              <a:lvl5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5pPr>
              <a:lvl6pPr marL="3429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6pPr>
              <a:lvl7pPr marL="6858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7pPr>
              <a:lvl8pPr marL="10287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8pPr>
              <a:lvl9pPr marL="13716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9pPr>
            </a:lstStyle>
            <a:p>
              <a:pPr algn="ctr"/>
              <a:r>
                <a:rPr lang="zh-CN" altLang="en-US" sz="40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总结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0094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5" name="泪珠形 14">
            <a:extLst>
              <a:ext uri="{FF2B5EF4-FFF2-40B4-BE49-F238E27FC236}">
                <a16:creationId xmlns:a16="http://schemas.microsoft.com/office/drawing/2014/main" id="{0EFAFC56-5B16-1644-BDCA-117D21E2806E}"/>
              </a:ext>
            </a:extLst>
          </p:cNvPr>
          <p:cNvSpPr/>
          <p:nvPr userDrawn="1"/>
        </p:nvSpPr>
        <p:spPr>
          <a:xfrm>
            <a:off x="1013943" y="3138371"/>
            <a:ext cx="1399001" cy="1399001"/>
          </a:xfrm>
          <a:prstGeom prst="teardrop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0" name="泪珠形 19">
            <a:extLst>
              <a:ext uri="{FF2B5EF4-FFF2-40B4-BE49-F238E27FC236}">
                <a16:creationId xmlns:a16="http://schemas.microsoft.com/office/drawing/2014/main" id="{02C17FF1-E140-B64F-AF1C-FE17A937E731}"/>
              </a:ext>
            </a:extLst>
          </p:cNvPr>
          <p:cNvSpPr/>
          <p:nvPr userDrawn="1"/>
        </p:nvSpPr>
        <p:spPr>
          <a:xfrm>
            <a:off x="1645363" y="2308178"/>
            <a:ext cx="2017950" cy="2017950"/>
          </a:xfrm>
          <a:prstGeom prst="teardrop">
            <a:avLst/>
          </a:prstGeom>
          <a:solidFill>
            <a:schemeClr val="bg1"/>
          </a:solidFill>
          <a:ln w="114300">
            <a:solidFill>
              <a:srgbClr val="B602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2" name="标题占位符 1">
            <a:extLst>
              <a:ext uri="{FF2B5EF4-FFF2-40B4-BE49-F238E27FC236}">
                <a16:creationId xmlns:a16="http://schemas.microsoft.com/office/drawing/2014/main" id="{F639FB5D-6047-3448-A319-F4FD2BA72BB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938193" y="2553627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思路</a:t>
            </a:r>
            <a:endParaRPr lang="en-US" altLang="zh-CN" sz="3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3" name="泪珠形 22">
            <a:extLst>
              <a:ext uri="{FF2B5EF4-FFF2-40B4-BE49-F238E27FC236}">
                <a16:creationId xmlns:a16="http://schemas.microsoft.com/office/drawing/2014/main" id="{0C1BFADD-1066-B04B-BD99-C7E20F0FA73E}"/>
              </a:ext>
            </a:extLst>
          </p:cNvPr>
          <p:cNvSpPr/>
          <p:nvPr userDrawn="1"/>
        </p:nvSpPr>
        <p:spPr>
          <a:xfrm>
            <a:off x="3663313" y="3963112"/>
            <a:ext cx="439924" cy="439924"/>
          </a:xfrm>
          <a:prstGeom prst="teardrop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4" name="泪珠形 23">
            <a:extLst>
              <a:ext uri="{FF2B5EF4-FFF2-40B4-BE49-F238E27FC236}">
                <a16:creationId xmlns:a16="http://schemas.microsoft.com/office/drawing/2014/main" id="{20149FF9-71F5-FB43-A7A0-BB0C90CB4486}"/>
              </a:ext>
            </a:extLst>
          </p:cNvPr>
          <p:cNvSpPr/>
          <p:nvPr userDrawn="1"/>
        </p:nvSpPr>
        <p:spPr>
          <a:xfrm>
            <a:off x="2152487" y="1924996"/>
            <a:ext cx="260457" cy="260457"/>
          </a:xfrm>
          <a:prstGeom prst="teardrop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泪珠形 24">
            <a:extLst>
              <a:ext uri="{FF2B5EF4-FFF2-40B4-BE49-F238E27FC236}">
                <a16:creationId xmlns:a16="http://schemas.microsoft.com/office/drawing/2014/main" id="{098F3E8C-7A22-A34B-817A-438DDA0CAC1C}"/>
              </a:ext>
            </a:extLst>
          </p:cNvPr>
          <p:cNvSpPr/>
          <p:nvPr userDrawn="1"/>
        </p:nvSpPr>
        <p:spPr>
          <a:xfrm>
            <a:off x="844996" y="3255023"/>
            <a:ext cx="562210" cy="562210"/>
          </a:xfrm>
          <a:prstGeom prst="teardrop">
            <a:avLst/>
          </a:prstGeom>
          <a:noFill/>
          <a:ln w="12700">
            <a:solidFill>
              <a:srgbClr val="DE001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6875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今日作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>
            <a:extLst>
              <a:ext uri="{FF2B5EF4-FFF2-40B4-BE49-F238E27FC236}">
                <a16:creationId xmlns:a16="http://schemas.microsoft.com/office/drawing/2014/main" id="{4AB6E3BD-F819-724D-9482-568CE7A3A1F8}"/>
              </a:ext>
            </a:extLst>
          </p:cNvPr>
          <p:cNvSpPr/>
          <p:nvPr userDrawn="1"/>
        </p:nvSpPr>
        <p:spPr>
          <a:xfrm rot="2700000">
            <a:off x="3564412" y="2953096"/>
            <a:ext cx="936368" cy="936368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19BD6F73-BC4E-714F-81EB-5276C9B1460A}"/>
              </a:ext>
            </a:extLst>
          </p:cNvPr>
          <p:cNvSpPr/>
          <p:nvPr userDrawn="1"/>
        </p:nvSpPr>
        <p:spPr>
          <a:xfrm rot="2700000">
            <a:off x="3711024" y="3896183"/>
            <a:ext cx="643144" cy="643144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93788A09-8D86-D048-B1A9-A02E86D4E252}"/>
              </a:ext>
            </a:extLst>
          </p:cNvPr>
          <p:cNvSpPr/>
          <p:nvPr userDrawn="1"/>
        </p:nvSpPr>
        <p:spPr>
          <a:xfrm rot="2700000">
            <a:off x="1595908" y="2003998"/>
            <a:ext cx="219635" cy="219635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B9328185-789E-DD42-AA27-851035E2E6BA}"/>
              </a:ext>
            </a:extLst>
          </p:cNvPr>
          <p:cNvSpPr/>
          <p:nvPr userDrawn="1"/>
        </p:nvSpPr>
        <p:spPr>
          <a:xfrm rot="2700000">
            <a:off x="1559312" y="4111232"/>
            <a:ext cx="494750" cy="494750"/>
          </a:xfrm>
          <a:prstGeom prst="rect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5F2080FE-05C6-2340-B7D7-FCDE4D780420}"/>
              </a:ext>
            </a:extLst>
          </p:cNvPr>
          <p:cNvSpPr/>
          <p:nvPr userDrawn="1"/>
        </p:nvSpPr>
        <p:spPr>
          <a:xfrm rot="2700000">
            <a:off x="986540" y="2025081"/>
            <a:ext cx="361655" cy="361655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90C36A6-06C1-0647-8725-306AE7D5DB42}"/>
              </a:ext>
            </a:extLst>
          </p:cNvPr>
          <p:cNvSpPr/>
          <p:nvPr userDrawn="1"/>
        </p:nvSpPr>
        <p:spPr>
          <a:xfrm rot="2700000">
            <a:off x="1815645" y="2401118"/>
            <a:ext cx="1828800" cy="1828800"/>
          </a:xfrm>
          <a:prstGeom prst="rect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371600"/>
            <a:ext cx="5760538" cy="467360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33" name="标题占位符 1">
            <a:extLst>
              <a:ext uri="{FF2B5EF4-FFF2-40B4-BE49-F238E27FC236}">
                <a16:creationId xmlns:a16="http://schemas.microsoft.com/office/drawing/2014/main" id="{C9A22D05-8FDB-7546-BB47-01F708903CC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938193" y="2543117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今日</a:t>
            </a:r>
            <a:endParaRPr lang="en-US" altLang="zh-CN" sz="3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作业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C7A4DAB-DC8A-9A43-A443-C9AE1D1E2698}"/>
              </a:ext>
            </a:extLst>
          </p:cNvPr>
          <p:cNvSpPr/>
          <p:nvPr userDrawn="1"/>
        </p:nvSpPr>
        <p:spPr>
          <a:xfrm rot="2700000">
            <a:off x="4273426" y="2329809"/>
            <a:ext cx="263657" cy="263657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9224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469F54-72BF-044A-89E7-CDAF75E947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44725"/>
            <a:ext cx="10541000" cy="1158875"/>
          </a:xfrm>
          <a:prstGeom prst="rect">
            <a:avLst/>
          </a:prstGeom>
        </p:spPr>
        <p:txBody>
          <a:bodyPr anchor="ctr"/>
          <a:lstStyle>
            <a:lvl1pPr>
              <a:defRPr sz="7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主标题</a:t>
            </a:r>
          </a:p>
        </p:txBody>
      </p:sp>
      <p:sp>
        <p:nvSpPr>
          <p:cNvPr id="3" name="文本占位符 3">
            <a:extLst>
              <a:ext uri="{FF2B5EF4-FFF2-40B4-BE49-F238E27FC236}">
                <a16:creationId xmlns:a16="http://schemas.microsoft.com/office/drawing/2014/main" id="{FE68CD30-ECD6-A642-8C7F-BA42D1249D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454401"/>
            <a:ext cx="10540999" cy="630237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</a:lstStyle>
          <a:p>
            <a:pPr lvl="0"/>
            <a:r>
              <a:rPr kumimoji="1" lang="zh-CN" altLang="en-US" dirty="0"/>
              <a:t>副标题内容，如若没有可以删除</a:t>
            </a:r>
          </a:p>
        </p:txBody>
      </p:sp>
    </p:spTree>
    <p:extLst>
      <p:ext uri="{BB962C8B-B14F-4D97-AF65-F5344CB8AC3E}">
        <p14:creationId xmlns:p14="http://schemas.microsoft.com/office/powerpoint/2010/main" val="38165362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57154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646133"/>
            <a:ext cx="10749598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lnSpc>
                <a:spcPct val="150000"/>
              </a:lnSpc>
              <a:buFont typeface="Wingdings" pitchFamily="2" charset="2"/>
              <a:buChar char="l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9FCFB1A-E1EE-3245-9778-ABB7ACB14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4418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9">
            <a:extLst>
              <a:ext uri="{FF2B5EF4-FFF2-40B4-BE49-F238E27FC236}">
                <a16:creationId xmlns:a16="http://schemas.microsoft.com/office/drawing/2014/main" id="{2DD40269-A2A6-814E-991D-1DBB128738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4531075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B62E64-63F1-3949-8E18-11A80E8D9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1006475"/>
            <a:ext cx="5973761" cy="4256405"/>
          </a:xfrm>
          <a:prstGeom prst="rect">
            <a:avLst/>
          </a:prstGeom>
        </p:spPr>
        <p:txBody>
          <a:bodyPr anchor="ctr"/>
          <a:lstStyle>
            <a:lvl1pPr marL="457189" marR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marL="457189" marR="0" lvl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1" lang="zh-CN" altLang="en-US" dirty="0"/>
              <a:t>此内容上下居中对齐，可根据实际情况微调位置和字体大小</a:t>
            </a:r>
          </a:p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31534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总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710880" y="1928702"/>
            <a:ext cx="3587349" cy="3036721"/>
            <a:chOff x="864135" y="2246295"/>
            <a:chExt cx="3587349" cy="3036721"/>
          </a:xfrm>
        </p:grpSpPr>
        <p:sp>
          <p:nvSpPr>
            <p:cNvPr id="12" name="椭圆 11"/>
            <p:cNvSpPr/>
            <p:nvPr userDrawn="1"/>
          </p:nvSpPr>
          <p:spPr>
            <a:xfrm>
              <a:off x="1348310" y="4694927"/>
              <a:ext cx="588089" cy="58808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>
              <a:off x="2962055" y="4101828"/>
              <a:ext cx="926888" cy="926888"/>
            </a:xfrm>
            <a:prstGeom prst="ellipse">
              <a:avLst/>
            </a:prstGeom>
            <a:solidFill>
              <a:srgbClr val="515151">
                <a:alpha val="6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2860808" y="2695667"/>
              <a:ext cx="1590676" cy="1590676"/>
            </a:xfrm>
            <a:prstGeom prst="ellipse">
              <a:avLst/>
            </a:prstGeom>
            <a:noFill/>
            <a:ln w="12700">
              <a:solidFill>
                <a:srgbClr val="51515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642355" y="2871191"/>
              <a:ext cx="1924945" cy="1895739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64135" y="2246295"/>
              <a:ext cx="804338" cy="804338"/>
            </a:xfrm>
            <a:prstGeom prst="ellipse">
              <a:avLst/>
            </a:prstGeom>
            <a:solidFill>
              <a:schemeClr val="bg1">
                <a:lumMod val="9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3257550" y="2352674"/>
              <a:ext cx="314325" cy="314325"/>
            </a:xfrm>
            <a:prstGeom prst="ellipse">
              <a:avLst/>
            </a:prstGeom>
            <a:solidFill>
              <a:srgbClr val="49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标题占位符 1">
              <a:extLst>
                <a:ext uri="{FF2B5EF4-FFF2-40B4-BE49-F238E27FC236}">
                  <a16:creationId xmlns:a16="http://schemas.microsoft.com/office/drawing/2014/main" id="{EBBF2F2F-D96E-4638-A53F-CD7237FF5C1E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1822066" y="3328761"/>
              <a:ext cx="1567542" cy="10795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ctr"/>
            <a:lstStyle>
              <a:lvl1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2pPr>
              <a:lvl3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3pPr>
              <a:lvl4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4pPr>
              <a:lvl5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5pPr>
              <a:lvl6pPr marL="3429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6pPr>
              <a:lvl7pPr marL="6858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7pPr>
              <a:lvl8pPr marL="10287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8pPr>
              <a:lvl9pPr marL="13716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9pPr>
            </a:lstStyle>
            <a:p>
              <a:pPr algn="ctr"/>
              <a:r>
                <a:rPr lang="zh-CN" altLang="en-US" sz="40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总结</a:t>
              </a:r>
            </a:p>
          </p:txBody>
        </p:sp>
      </p:grpSp>
      <p:sp>
        <p:nvSpPr>
          <p:cNvPr id="21" name="标题 1">
            <a:extLst>
              <a:ext uri="{FF2B5EF4-FFF2-40B4-BE49-F238E27FC236}">
                <a16:creationId xmlns:a16="http://schemas.microsoft.com/office/drawing/2014/main" id="{B0EF16AB-AE8A-5D46-82EA-397E62F93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32845230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练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>
              <a:extLst>
                <a:ext uri="{FF2B5EF4-FFF2-40B4-BE49-F238E27FC236}">
                  <a16:creationId xmlns:a16="http://schemas.microsoft.com/office/drawing/2014/main" id="{C4064CF0-C79B-2F4A-839D-A26938667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练习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练习标题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此为练习内容，字体不可改，阿里巴巴普惠体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10952502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207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646133"/>
            <a:ext cx="10749598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lnSpc>
                <a:spcPct val="150000"/>
              </a:lnSpc>
              <a:buFont typeface="Wingdings" pitchFamily="2" charset="2"/>
              <a:buChar char="l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9FCFB1A-E1EE-3245-9778-ABB7ACB14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4418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9">
            <a:extLst>
              <a:ext uri="{FF2B5EF4-FFF2-40B4-BE49-F238E27FC236}">
                <a16:creationId xmlns:a16="http://schemas.microsoft.com/office/drawing/2014/main" id="{2DD40269-A2A6-814E-991D-1DBB128738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38067454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4151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B62E64-63F1-3949-8E18-11A80E8D9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1006475"/>
            <a:ext cx="5973761" cy="4256405"/>
          </a:xfrm>
          <a:prstGeom prst="rect">
            <a:avLst/>
          </a:prstGeom>
        </p:spPr>
        <p:txBody>
          <a:bodyPr anchor="ctr"/>
          <a:lstStyle>
            <a:lvl1pPr marL="457189" marR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marL="457189" marR="0" lvl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1" lang="zh-CN" altLang="en-US" dirty="0"/>
              <a:t>此内容上下居中对齐，可根据实际情况微调位置和字体大小</a:t>
            </a:r>
          </a:p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4694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B62E64-63F1-3949-8E18-11A80E8D9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</a:p>
        </p:txBody>
      </p:sp>
    </p:spTree>
    <p:extLst>
      <p:ext uri="{BB962C8B-B14F-4D97-AF65-F5344CB8AC3E}">
        <p14:creationId xmlns:p14="http://schemas.microsoft.com/office/powerpoint/2010/main" val="2196259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+二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239209-2A8D-D940-8FA0-61988543E4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73040" y="2398078"/>
            <a:ext cx="6725920" cy="548322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6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标题，右侧章节自行设置，如</a:t>
            </a:r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CA56E57C-1F68-E948-87DC-0FF15A8C7DE7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273040" y="3069272"/>
            <a:ext cx="5466080" cy="2031047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>
              <a:buNone/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  <a:lvl4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4pPr>
            <a:lvl5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5pPr>
          </a:lstStyle>
          <a:p>
            <a:pPr lvl="0"/>
            <a:r>
              <a:rPr kumimoji="1" lang="zh-CN" altLang="en-US" dirty="0"/>
              <a:t>输入具体主讲内容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可根据标题数量调整字体大小</a:t>
            </a:r>
          </a:p>
        </p:txBody>
      </p:sp>
      <p:sp>
        <p:nvSpPr>
          <p:cNvPr id="17" name="文本占位符 13">
            <a:extLst>
              <a:ext uri="{FF2B5EF4-FFF2-40B4-BE49-F238E27FC236}">
                <a16:creationId xmlns:a16="http://schemas.microsoft.com/office/drawing/2014/main" id="{01590D97-7CA9-B247-806A-885950A786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19876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>
            <a:extLst>
              <a:ext uri="{FF2B5EF4-FFF2-40B4-BE49-F238E27FC236}">
                <a16:creationId xmlns:a16="http://schemas.microsoft.com/office/drawing/2014/main" id="{ED1003EB-0D97-5849-AC50-BFB3EDAA3B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32400" y="2766218"/>
            <a:ext cx="6654800" cy="1325563"/>
          </a:xfrm>
          <a:prstGeom prst="rect">
            <a:avLst/>
          </a:prstGeom>
        </p:spPr>
        <p:txBody>
          <a:bodyPr/>
          <a:lstStyle>
            <a:lvl1pPr>
              <a:defRPr sz="3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章节标题，右侧章节数字需自行设置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0C8E5D29-3E75-FC46-80C9-2080D9268E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3315334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C2551-88ED-4239-96A2-7F3C49A205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69880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0F12D90F-BB49-421D-A9D1-C25C2A378E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24204"/>
            <a:ext cx="10698800" cy="38612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18889851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590102"/>
            <a:ext cx="10749598" cy="385054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lnSpc>
                <a:spcPct val="150000"/>
              </a:lnSpc>
              <a:buFont typeface="Wingdings" pitchFamily="2" charset="2"/>
              <a:buChar char="l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9FCFB1A-E1EE-3245-9778-ABB7ACB14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119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639914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svg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6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8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1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9.xml"/><Relationship Id="rId16" Type="http://schemas.openxmlformats.org/officeDocument/2006/relationships/slideLayout" Target="../slideLayouts/slideLayout23.xml"/><Relationship Id="rId2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24" Type="http://schemas.openxmlformats.org/officeDocument/2006/relationships/image" Target="../media/image4.png"/><Relationship Id="rId5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22.xml"/><Relationship Id="rId23" Type="http://schemas.openxmlformats.org/officeDocument/2006/relationships/theme" Target="../theme/theme6.xml"/><Relationship Id="rId10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26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9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六边形 29">
            <a:extLst>
              <a:ext uri="{FF2B5EF4-FFF2-40B4-BE49-F238E27FC236}">
                <a16:creationId xmlns:a16="http://schemas.microsoft.com/office/drawing/2014/main" id="{6F51DA0D-EA98-B14B-A35B-7EDF8DBC5804}"/>
              </a:ext>
            </a:extLst>
          </p:cNvPr>
          <p:cNvSpPr/>
          <p:nvPr userDrawn="1"/>
        </p:nvSpPr>
        <p:spPr>
          <a:xfrm rot="5400000">
            <a:off x="8672366" y="-244234"/>
            <a:ext cx="1034350" cy="1136649"/>
          </a:xfrm>
          <a:custGeom>
            <a:avLst/>
            <a:gdLst>
              <a:gd name="connsiteX0" fmla="*/ 0 w 1318512"/>
              <a:gd name="connsiteY0" fmla="*/ 568325 h 1136649"/>
              <a:gd name="connsiteX1" fmla="*/ 284162 w 1318512"/>
              <a:gd name="connsiteY1" fmla="*/ 0 h 1136649"/>
              <a:gd name="connsiteX2" fmla="*/ 1034350 w 1318512"/>
              <a:gd name="connsiteY2" fmla="*/ 0 h 1136649"/>
              <a:gd name="connsiteX3" fmla="*/ 1318512 w 1318512"/>
              <a:gd name="connsiteY3" fmla="*/ 568325 h 1136649"/>
              <a:gd name="connsiteX4" fmla="*/ 1034350 w 1318512"/>
              <a:gd name="connsiteY4" fmla="*/ 1136649 h 1136649"/>
              <a:gd name="connsiteX5" fmla="*/ 284162 w 1318512"/>
              <a:gd name="connsiteY5" fmla="*/ 1136649 h 1136649"/>
              <a:gd name="connsiteX6" fmla="*/ 0 w 1318512"/>
              <a:gd name="connsiteY6" fmla="*/ 568325 h 1136649"/>
              <a:gd name="connsiteX0" fmla="*/ 0 w 1034350"/>
              <a:gd name="connsiteY0" fmla="*/ 1136649 h 1136649"/>
              <a:gd name="connsiteX1" fmla="*/ 0 w 1034350"/>
              <a:gd name="connsiteY1" fmla="*/ 0 h 1136649"/>
              <a:gd name="connsiteX2" fmla="*/ 750188 w 1034350"/>
              <a:gd name="connsiteY2" fmla="*/ 0 h 1136649"/>
              <a:gd name="connsiteX3" fmla="*/ 1034350 w 1034350"/>
              <a:gd name="connsiteY3" fmla="*/ 568325 h 1136649"/>
              <a:gd name="connsiteX4" fmla="*/ 750188 w 1034350"/>
              <a:gd name="connsiteY4" fmla="*/ 1136649 h 1136649"/>
              <a:gd name="connsiteX5" fmla="*/ 0 w 1034350"/>
              <a:gd name="connsiteY5" fmla="*/ 1136649 h 1136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34350" h="1136649">
                <a:moveTo>
                  <a:pt x="0" y="1136649"/>
                </a:moveTo>
                <a:lnTo>
                  <a:pt x="0" y="0"/>
                </a:lnTo>
                <a:lnTo>
                  <a:pt x="750188" y="0"/>
                </a:lnTo>
                <a:lnTo>
                  <a:pt x="1034350" y="568325"/>
                </a:lnTo>
                <a:lnTo>
                  <a:pt x="750188" y="1136649"/>
                </a:lnTo>
                <a:lnTo>
                  <a:pt x="0" y="1136649"/>
                </a:lnTo>
                <a:close/>
              </a:path>
            </a:pathLst>
          </a:cu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六边形 30">
            <a:extLst>
              <a:ext uri="{FF2B5EF4-FFF2-40B4-BE49-F238E27FC236}">
                <a16:creationId xmlns:a16="http://schemas.microsoft.com/office/drawing/2014/main" id="{B0F52978-FC9E-FC46-A244-4605B31E7CC6}"/>
              </a:ext>
            </a:extLst>
          </p:cNvPr>
          <p:cNvSpPr/>
          <p:nvPr userDrawn="1"/>
        </p:nvSpPr>
        <p:spPr>
          <a:xfrm rot="5400000">
            <a:off x="9521078" y="753888"/>
            <a:ext cx="523072" cy="450925"/>
          </a:xfrm>
          <a:prstGeom prst="hexagon">
            <a:avLst/>
          </a:prstGeom>
          <a:solidFill>
            <a:srgbClr val="49504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六边形 31">
            <a:extLst>
              <a:ext uri="{FF2B5EF4-FFF2-40B4-BE49-F238E27FC236}">
                <a16:creationId xmlns:a16="http://schemas.microsoft.com/office/drawing/2014/main" id="{6677D3A6-DA28-9444-815A-4524D9FED995}"/>
              </a:ext>
            </a:extLst>
          </p:cNvPr>
          <p:cNvSpPr/>
          <p:nvPr userDrawn="1"/>
        </p:nvSpPr>
        <p:spPr>
          <a:xfrm rot="5400000">
            <a:off x="8027944" y="996957"/>
            <a:ext cx="523072" cy="450925"/>
          </a:xfrm>
          <a:prstGeom prst="hexagon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六边形 32">
            <a:extLst>
              <a:ext uri="{FF2B5EF4-FFF2-40B4-BE49-F238E27FC236}">
                <a16:creationId xmlns:a16="http://schemas.microsoft.com/office/drawing/2014/main" id="{B3967B50-7DD6-B247-97B6-4844195F68D5}"/>
              </a:ext>
            </a:extLst>
          </p:cNvPr>
          <p:cNvSpPr/>
          <p:nvPr userDrawn="1"/>
        </p:nvSpPr>
        <p:spPr>
          <a:xfrm rot="5400000">
            <a:off x="10287577" y="140894"/>
            <a:ext cx="196767" cy="169627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六边形 33">
            <a:extLst>
              <a:ext uri="{FF2B5EF4-FFF2-40B4-BE49-F238E27FC236}">
                <a16:creationId xmlns:a16="http://schemas.microsoft.com/office/drawing/2014/main" id="{4C290A33-8D65-DC47-BE12-79B4B22A299D}"/>
              </a:ext>
            </a:extLst>
          </p:cNvPr>
          <p:cNvSpPr/>
          <p:nvPr userDrawn="1"/>
        </p:nvSpPr>
        <p:spPr>
          <a:xfrm rot="5400000">
            <a:off x="3684719" y="893697"/>
            <a:ext cx="886529" cy="76425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六边形 34">
            <a:extLst>
              <a:ext uri="{FF2B5EF4-FFF2-40B4-BE49-F238E27FC236}">
                <a16:creationId xmlns:a16="http://schemas.microsoft.com/office/drawing/2014/main" id="{E0867641-ABCE-C84A-84A4-696E52E6543B}"/>
              </a:ext>
            </a:extLst>
          </p:cNvPr>
          <p:cNvSpPr/>
          <p:nvPr userDrawn="1"/>
        </p:nvSpPr>
        <p:spPr>
          <a:xfrm rot="5400000">
            <a:off x="11266257" y="1225116"/>
            <a:ext cx="206955" cy="17841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六边形 35">
            <a:extLst>
              <a:ext uri="{FF2B5EF4-FFF2-40B4-BE49-F238E27FC236}">
                <a16:creationId xmlns:a16="http://schemas.microsoft.com/office/drawing/2014/main" id="{3DC81806-A479-FD47-B1B6-A77189F32D48}"/>
              </a:ext>
            </a:extLst>
          </p:cNvPr>
          <p:cNvSpPr/>
          <p:nvPr userDrawn="1"/>
        </p:nvSpPr>
        <p:spPr>
          <a:xfrm rot="5400000">
            <a:off x="918490" y="676500"/>
            <a:ext cx="206955" cy="178410"/>
          </a:xfrm>
          <a:prstGeom prst="hexagon">
            <a:avLst/>
          </a:prstGeom>
          <a:solidFill>
            <a:srgbClr val="AD2B2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六边形 36">
            <a:extLst>
              <a:ext uri="{FF2B5EF4-FFF2-40B4-BE49-F238E27FC236}">
                <a16:creationId xmlns:a16="http://schemas.microsoft.com/office/drawing/2014/main" id="{D15987B7-89CB-8549-AEE5-ADD4AED257B7}"/>
              </a:ext>
            </a:extLst>
          </p:cNvPr>
          <p:cNvSpPr/>
          <p:nvPr userDrawn="1"/>
        </p:nvSpPr>
        <p:spPr>
          <a:xfrm rot="5400000">
            <a:off x="4564916" y="775592"/>
            <a:ext cx="369001" cy="318105"/>
          </a:xfrm>
          <a:prstGeom prst="hexagon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382A540C-45FC-EB45-96D5-1EA0511DAF21}"/>
              </a:ext>
            </a:extLst>
          </p:cNvPr>
          <p:cNvCxnSpPr>
            <a:cxnSpLocks/>
          </p:cNvCxnSpPr>
          <p:nvPr userDrawn="1"/>
        </p:nvCxnSpPr>
        <p:spPr>
          <a:xfrm>
            <a:off x="9997213" y="1131213"/>
            <a:ext cx="647089" cy="3966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>
            <a:extLst>
              <a:ext uri="{FF2B5EF4-FFF2-40B4-BE49-F238E27FC236}">
                <a16:creationId xmlns:a16="http://schemas.microsoft.com/office/drawing/2014/main" id="{28569DD6-18D5-5D45-BC4E-E4C2727B945C}"/>
              </a:ext>
            </a:extLst>
          </p:cNvPr>
          <p:cNvCxnSpPr>
            <a:cxnSpLocks/>
          </p:cNvCxnSpPr>
          <p:nvPr userDrawn="1"/>
        </p:nvCxnSpPr>
        <p:spPr>
          <a:xfrm>
            <a:off x="3898416" y="466240"/>
            <a:ext cx="691948" cy="3663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5D63DA79-7D60-4A42-A1B3-9BB10C9E054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018" y="5296483"/>
            <a:ext cx="3565964" cy="58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86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24" r:id="rId2"/>
    <p:sldLayoutId id="2147483733" r:id="rId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5pPr>
      <a:lvl6pPr marL="609585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6pPr>
      <a:lvl7pPr marL="1219170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7pPr>
      <a:lvl8pPr marL="182875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8pPr>
      <a:lvl9pPr marL="2438339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BCEE7AE-CF55-47A2-9D29-09373E3D62B5}"/>
              </a:ext>
            </a:extLst>
          </p:cNvPr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2" name="矩形 22">
            <a:extLst>
              <a:ext uri="{FF2B5EF4-FFF2-40B4-BE49-F238E27FC236}">
                <a16:creationId xmlns:a16="http://schemas.microsoft.com/office/drawing/2014/main" id="{16A72991-4D35-45FC-8EF2-C9E3B4850B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z="2400" dirty="0">
              <a:latin typeface="Segoe UI" pitchFamily="34" charset="0"/>
              <a:ea typeface="微软雅黑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A7F5CA1-11F4-B94D-84AE-F6E3E12DEC4D}"/>
              </a:ext>
            </a:extLst>
          </p:cNvPr>
          <p:cNvGrpSpPr/>
          <p:nvPr userDrawn="1"/>
        </p:nvGrpSpPr>
        <p:grpSpPr>
          <a:xfrm>
            <a:off x="2126595" y="2260317"/>
            <a:ext cx="2280944" cy="1168683"/>
            <a:chOff x="1984355" y="1223746"/>
            <a:chExt cx="2280944" cy="1168683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DB73C1A2-926E-3849-92AB-BCE7B4C71DF2}"/>
                </a:ext>
              </a:extLst>
            </p:cNvPr>
            <p:cNvSpPr txBox="1"/>
            <p:nvPr/>
          </p:nvSpPr>
          <p:spPr>
            <a:xfrm>
              <a:off x="2549296" y="1223746"/>
              <a:ext cx="1245854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200" b="1" i="0" dirty="0"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目录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EC96A2F-7D7A-F34F-9BE8-8ADCD2919ACB}"/>
                </a:ext>
              </a:extLst>
            </p:cNvPr>
            <p:cNvSpPr txBox="1"/>
            <p:nvPr/>
          </p:nvSpPr>
          <p:spPr>
            <a:xfrm>
              <a:off x="1984355" y="1869209"/>
              <a:ext cx="183394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>
                      <a:lumMod val="85000"/>
                    </a:schemeClr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阿里巴巴普惠体" panose="00020600040101010101" pitchFamily="18" charset="-122"/>
                </a:rPr>
                <a:t>Contents</a:t>
              </a:r>
              <a:endParaRPr lang="zh-CN" altLang="en-US" sz="28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  <p:cxnSp>
          <p:nvCxnSpPr>
            <p:cNvPr id="23" name="直接连接符 2">
              <a:extLst>
                <a:ext uri="{FF2B5EF4-FFF2-40B4-BE49-F238E27FC236}">
                  <a16:creationId xmlns:a16="http://schemas.microsoft.com/office/drawing/2014/main" id="{83E925B0-57FD-8B4B-8FF7-8BCD8AADEF23}"/>
                </a:ext>
              </a:extLst>
            </p:cNvPr>
            <p:cNvCxnSpPr>
              <a:cxnSpLocks/>
            </p:cNvCxnSpPr>
            <p:nvPr/>
          </p:nvCxnSpPr>
          <p:spPr>
            <a:xfrm>
              <a:off x="4265299" y="1300145"/>
              <a:ext cx="0" cy="106226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六边形 24">
              <a:extLst>
                <a:ext uri="{FF2B5EF4-FFF2-40B4-BE49-F238E27FC236}">
                  <a16:creationId xmlns:a16="http://schemas.microsoft.com/office/drawing/2014/main" id="{3EDCC472-8CF0-F84C-9270-06FAC7E8DD4D}"/>
                </a:ext>
              </a:extLst>
            </p:cNvPr>
            <p:cNvSpPr/>
            <p:nvPr/>
          </p:nvSpPr>
          <p:spPr>
            <a:xfrm rot="5400000">
              <a:off x="2142134" y="1404577"/>
              <a:ext cx="437322" cy="377002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六边形 25">
              <a:extLst>
                <a:ext uri="{FF2B5EF4-FFF2-40B4-BE49-F238E27FC236}">
                  <a16:creationId xmlns:a16="http://schemas.microsoft.com/office/drawing/2014/main" id="{E8F71936-0CC4-CB4A-AF12-89754A9ADA5D}"/>
                </a:ext>
              </a:extLst>
            </p:cNvPr>
            <p:cNvSpPr/>
            <p:nvPr/>
          </p:nvSpPr>
          <p:spPr>
            <a:xfrm rot="5400000">
              <a:off x="2037082" y="1610051"/>
              <a:ext cx="246109" cy="212163"/>
            </a:xfrm>
            <a:prstGeom prst="hexagon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59586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marR="0" indent="-457189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tabLst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585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88438130-7B30-A94E-B2AC-38EDD0B85909}"/>
              </a:ext>
            </a:extLst>
          </p:cNvPr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BCEE7AE-CF55-47A2-9D29-09373E3D62B5}"/>
              </a:ext>
            </a:extLst>
          </p:cNvPr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2" name="矩形 22">
            <a:extLst>
              <a:ext uri="{FF2B5EF4-FFF2-40B4-BE49-F238E27FC236}">
                <a16:creationId xmlns:a16="http://schemas.microsoft.com/office/drawing/2014/main" id="{16A72991-4D35-45FC-8EF2-C9E3B4850B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z="2400" dirty="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B73C1A2-926E-3849-92AB-BCE7B4C71DF2}"/>
              </a:ext>
            </a:extLst>
          </p:cNvPr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 dirty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EC96A2F-7D7A-F34F-9BE8-8ADCD2919ACB}"/>
              </a:ext>
            </a:extLst>
          </p:cNvPr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Learning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 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Objectives</a:t>
            </a:r>
            <a:endParaRPr lang="zh-CN" altLang="en-US" sz="2100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23" name="直接连接符 2">
            <a:extLst>
              <a:ext uri="{FF2B5EF4-FFF2-40B4-BE49-F238E27FC236}">
                <a16:creationId xmlns:a16="http://schemas.microsoft.com/office/drawing/2014/main" id="{83E925B0-57FD-8B4B-8FF7-8BCD8AADEF23}"/>
              </a:ext>
            </a:extLst>
          </p:cNvPr>
          <p:cNvCxnSpPr>
            <a:cxnSpLocks/>
          </p:cNvCxnSpPr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形 8">
            <a:extLst>
              <a:ext uri="{FF2B5EF4-FFF2-40B4-BE49-F238E27FC236}">
                <a16:creationId xmlns:a16="http://schemas.microsoft.com/office/drawing/2014/main" id="{942E7471-620D-FA4E-A59B-D8C1A79C3F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7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marR="0" indent="-457189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tabLst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585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>
            <a:extLst>
              <a:ext uri="{FF2B5EF4-FFF2-40B4-BE49-F238E27FC236}">
                <a16:creationId xmlns:a16="http://schemas.microsoft.com/office/drawing/2014/main" id="{91B717BE-9DF9-1B41-9DBF-CB511A9C606B}"/>
              </a:ext>
            </a:extLst>
          </p:cNvPr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六边形 7">
            <a:extLst>
              <a:ext uri="{FF2B5EF4-FFF2-40B4-BE49-F238E27FC236}">
                <a16:creationId xmlns:a16="http://schemas.microsoft.com/office/drawing/2014/main" id="{998722ED-C4DC-C24C-A17B-B9CA36751549}"/>
              </a:ext>
            </a:extLst>
          </p:cNvPr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7575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>
            <a:extLst>
              <a:ext uri="{FF2B5EF4-FFF2-40B4-BE49-F238E27FC236}">
                <a16:creationId xmlns:a16="http://schemas.microsoft.com/office/drawing/2014/main" id="{D82380DF-4088-5449-BBFC-0B57E0B8F475}"/>
              </a:ext>
            </a:extLst>
          </p:cNvPr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六边形 10">
            <a:extLst>
              <a:ext uri="{FF2B5EF4-FFF2-40B4-BE49-F238E27FC236}">
                <a16:creationId xmlns:a16="http://schemas.microsoft.com/office/drawing/2014/main" id="{2FB8D235-9189-C14B-8111-0D705B9AA121}"/>
              </a:ext>
            </a:extLst>
          </p:cNvPr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5265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8479B63A-0E02-2349-8BED-44C85C23E174}"/>
              </a:ext>
            </a:extLst>
          </p:cNvPr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83" y="162578"/>
            <a:ext cx="2031376" cy="593842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EACD341D-631E-1C41-AA57-E78DF51FD162}"/>
              </a:ext>
            </a:extLst>
          </p:cNvPr>
          <p:cNvSpPr/>
          <p:nvPr userDrawn="1"/>
        </p:nvSpPr>
        <p:spPr>
          <a:xfrm>
            <a:off x="4325420" y="240946"/>
            <a:ext cx="750154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b="0" dirty="0">
                <a:solidFill>
                  <a:srgbClr val="49504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Alibaba PuHuiTi" pitchFamily="18" charset="-122"/>
              </a:rPr>
              <a:t>多一句没有，少一句不行，用最短时间，教会最实用的技术！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A13C4AB-ADA7-6942-8140-5DC8E0577838}"/>
              </a:ext>
            </a:extLst>
          </p:cNvPr>
          <p:cNvSpPr/>
          <p:nvPr userDrawn="1"/>
        </p:nvSpPr>
        <p:spPr>
          <a:xfrm>
            <a:off x="-52550" y="0"/>
            <a:ext cx="224790" cy="694841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04C7863-89B5-3040-9FC7-D2B2A900C20B}"/>
              </a:ext>
            </a:extLst>
          </p:cNvPr>
          <p:cNvSpPr/>
          <p:nvPr userDrawn="1"/>
        </p:nvSpPr>
        <p:spPr>
          <a:xfrm>
            <a:off x="-52550" y="719892"/>
            <a:ext cx="223200" cy="315311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EF68358-2C42-514C-A18F-D22A7C3B0412}"/>
              </a:ext>
            </a:extLst>
          </p:cNvPr>
          <p:cNvSpPr/>
          <p:nvPr userDrawn="1"/>
        </p:nvSpPr>
        <p:spPr>
          <a:xfrm>
            <a:off x="2567066" y="719635"/>
            <a:ext cx="7023600" cy="21600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7A90E8C-99EA-674B-BE48-642DDFA26B82}"/>
              </a:ext>
            </a:extLst>
          </p:cNvPr>
          <p:cNvSpPr/>
          <p:nvPr userDrawn="1"/>
        </p:nvSpPr>
        <p:spPr>
          <a:xfrm>
            <a:off x="9481902" y="719635"/>
            <a:ext cx="2163600" cy="21600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任意形状 24">
            <a:extLst>
              <a:ext uri="{FF2B5EF4-FFF2-40B4-BE49-F238E27FC236}">
                <a16:creationId xmlns:a16="http://schemas.microsoft.com/office/drawing/2014/main" id="{DC5CCC4C-800E-9040-97B5-C1E1BE251216}"/>
              </a:ext>
            </a:extLst>
          </p:cNvPr>
          <p:cNvSpPr/>
          <p:nvPr userDrawn="1"/>
        </p:nvSpPr>
        <p:spPr>
          <a:xfrm>
            <a:off x="9612588" y="6582369"/>
            <a:ext cx="400898" cy="208765"/>
          </a:xfrm>
          <a:custGeom>
            <a:avLst/>
            <a:gdLst>
              <a:gd name="connsiteX0" fmla="*/ 200449 w 400898"/>
              <a:gd name="connsiteY0" fmla="*/ 0 h 208765"/>
              <a:gd name="connsiteX1" fmla="*/ 400898 w 400898"/>
              <a:gd name="connsiteY1" fmla="*/ 200449 h 208765"/>
              <a:gd name="connsiteX2" fmla="*/ 392582 w 400898"/>
              <a:gd name="connsiteY2" fmla="*/ 208765 h 208765"/>
              <a:gd name="connsiteX3" fmla="*/ 8316 w 400898"/>
              <a:gd name="connsiteY3" fmla="*/ 208765 h 208765"/>
              <a:gd name="connsiteX4" fmla="*/ 0 w 400898"/>
              <a:gd name="connsiteY4" fmla="*/ 200449 h 208765"/>
              <a:gd name="connsiteX5" fmla="*/ 200449 w 400898"/>
              <a:gd name="connsiteY5" fmla="*/ 0 h 2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898" h="208765">
                <a:moveTo>
                  <a:pt x="200449" y="0"/>
                </a:moveTo>
                <a:lnTo>
                  <a:pt x="400898" y="200449"/>
                </a:lnTo>
                <a:lnTo>
                  <a:pt x="392582" y="208765"/>
                </a:lnTo>
                <a:lnTo>
                  <a:pt x="8316" y="208765"/>
                </a:lnTo>
                <a:lnTo>
                  <a:pt x="0" y="200449"/>
                </a:lnTo>
                <a:lnTo>
                  <a:pt x="200449" y="0"/>
                </a:lnTo>
                <a:close/>
              </a:path>
            </a:pathLst>
          </a:custGeom>
          <a:solidFill>
            <a:srgbClr val="6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矩形 22">
            <a:extLst>
              <a:ext uri="{FF2B5EF4-FFF2-40B4-BE49-F238E27FC236}">
                <a16:creationId xmlns:a16="http://schemas.microsoft.com/office/drawing/2014/main" id="{36B7D234-E207-414F-8E81-F360C01EFFF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0583" y="6779344"/>
            <a:ext cx="10057936" cy="110793"/>
          </a:xfrm>
          <a:prstGeom prst="rect">
            <a:avLst/>
          </a:prstGeom>
          <a:solidFill>
            <a:srgbClr val="49504F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endParaRPr lang="zh-CN" altLang="en-US" sz="2400" dirty="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7" name="矩形 14">
            <a:extLst>
              <a:ext uri="{FF2B5EF4-FFF2-40B4-BE49-F238E27FC236}">
                <a16:creationId xmlns:a16="http://schemas.microsoft.com/office/drawing/2014/main" id="{CBF3DED2-69B0-F340-BDFB-E540327A7264}"/>
              </a:ext>
            </a:extLst>
          </p:cNvPr>
          <p:cNvSpPr/>
          <p:nvPr userDrawn="1"/>
        </p:nvSpPr>
        <p:spPr bwMode="auto">
          <a:xfrm>
            <a:off x="9813037" y="6582369"/>
            <a:ext cx="2378963" cy="307767"/>
          </a:xfrm>
          <a:custGeom>
            <a:avLst/>
            <a:gdLst>
              <a:gd name="connsiteX0" fmla="*/ 0 w 2202525"/>
              <a:gd name="connsiteY0" fmla="*/ 0 h 275631"/>
              <a:gd name="connsiteX1" fmla="*/ 2202525 w 2202525"/>
              <a:gd name="connsiteY1" fmla="*/ 0 h 275631"/>
              <a:gd name="connsiteX2" fmla="*/ 2202525 w 2202525"/>
              <a:gd name="connsiteY2" fmla="*/ 275631 h 275631"/>
              <a:gd name="connsiteX3" fmla="*/ 0 w 2202525"/>
              <a:gd name="connsiteY3" fmla="*/ 275631 h 275631"/>
              <a:gd name="connsiteX4" fmla="*/ 0 w 2202525"/>
              <a:gd name="connsiteY4" fmla="*/ 0 h 275631"/>
              <a:gd name="connsiteX0" fmla="*/ 0 w 2202525"/>
              <a:gd name="connsiteY0" fmla="*/ 0 h 275631"/>
              <a:gd name="connsiteX1" fmla="*/ 2202525 w 2202525"/>
              <a:gd name="connsiteY1" fmla="*/ 0 h 275631"/>
              <a:gd name="connsiteX2" fmla="*/ 2202525 w 2202525"/>
              <a:gd name="connsiteY2" fmla="*/ 275631 h 275631"/>
              <a:gd name="connsiteX3" fmla="*/ 104775 w 2202525"/>
              <a:gd name="connsiteY3" fmla="*/ 272456 h 275631"/>
              <a:gd name="connsiteX4" fmla="*/ 0 w 2202525"/>
              <a:gd name="connsiteY4" fmla="*/ 0 h 275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2525" h="275631">
                <a:moveTo>
                  <a:pt x="0" y="0"/>
                </a:moveTo>
                <a:lnTo>
                  <a:pt x="2202525" y="0"/>
                </a:lnTo>
                <a:lnTo>
                  <a:pt x="2202525" y="275631"/>
                </a:lnTo>
                <a:lnTo>
                  <a:pt x="104775" y="272456"/>
                </a:lnTo>
                <a:lnTo>
                  <a:pt x="0" y="0"/>
                </a:lnTo>
                <a:close/>
              </a:path>
            </a:pathLst>
          </a:custGeom>
          <a:solidFill>
            <a:srgbClr val="B6000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90204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5840A94-AFCB-F14C-AC1D-7BFA5CCE05BC}"/>
              </a:ext>
            </a:extLst>
          </p:cNvPr>
          <p:cNvSpPr/>
          <p:nvPr userDrawn="1"/>
        </p:nvSpPr>
        <p:spPr>
          <a:xfrm>
            <a:off x="9950236" y="6535935"/>
            <a:ext cx="22417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STKaiti" panose="02010600040101010101" pitchFamily="2" charset="-122"/>
                <a:ea typeface="STKaiti" panose="02010600040101010101" pitchFamily="2" charset="-122"/>
                <a:cs typeface="Alibaba PuHuiTi" pitchFamily="18" charset="-122"/>
              </a:rPr>
              <a:t>高级软件人才培训专家</a:t>
            </a:r>
          </a:p>
        </p:txBody>
      </p:sp>
    </p:spTree>
    <p:extLst>
      <p:ext uri="{BB962C8B-B14F-4D97-AF65-F5344CB8AC3E}">
        <p14:creationId xmlns:p14="http://schemas.microsoft.com/office/powerpoint/2010/main" val="128244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83" r:id="rId3"/>
    <p:sldLayoutId id="2147483678" r:id="rId4"/>
    <p:sldLayoutId id="2147483679" r:id="rId5"/>
    <p:sldLayoutId id="2147483680" r:id="rId6"/>
    <p:sldLayoutId id="2147483677" r:id="rId7"/>
    <p:sldLayoutId id="2147483702" r:id="rId8"/>
    <p:sldLayoutId id="2147483703" r:id="rId9"/>
    <p:sldLayoutId id="2147483709" r:id="rId10"/>
    <p:sldLayoutId id="2147483704" r:id="rId11"/>
    <p:sldLayoutId id="2147483681" r:id="rId12"/>
    <p:sldLayoutId id="2147483693" r:id="rId13"/>
    <p:sldLayoutId id="2147483710" r:id="rId14"/>
    <p:sldLayoutId id="2147483706" r:id="rId15"/>
    <p:sldLayoutId id="2147483726" r:id="rId16"/>
    <p:sldLayoutId id="2147483727" r:id="rId17"/>
    <p:sldLayoutId id="2147483728" r:id="rId18"/>
    <p:sldLayoutId id="2147483729" r:id="rId19"/>
    <p:sldLayoutId id="2147483730" r:id="rId20"/>
    <p:sldLayoutId id="2147483731" r:id="rId21"/>
    <p:sldLayoutId id="2147483732" r:id="rId2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7227BF9-01FA-AE4B-9DB9-E3DAB164E5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989" y="2322246"/>
            <a:ext cx="3168023" cy="130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1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5pPr>
      <a:lvl6pPr marL="609585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6pPr>
      <a:lvl7pPr marL="1219170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7pPr>
      <a:lvl8pPr marL="182875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8pPr>
      <a:lvl9pPr marL="2438339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jpeg"/><Relationship Id="rId1" Type="http://schemas.openxmlformats.org/officeDocument/2006/relationships/slideLayout" Target="../slideLayouts/slideLayout2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gif"/><Relationship Id="rId1" Type="http://schemas.openxmlformats.org/officeDocument/2006/relationships/slideLayout" Target="../slideLayouts/slideLayout2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2.png"/><Relationship Id="rId7" Type="http://schemas.openxmlformats.org/officeDocument/2006/relationships/image" Target="../media/image17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1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5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83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86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89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4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5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4.png"/><Relationship Id="rId4" Type="http://schemas.openxmlformats.org/officeDocument/2006/relationships/image" Target="../media/image103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jpg"/><Relationship Id="rId2" Type="http://schemas.openxmlformats.org/officeDocument/2006/relationships/image" Target="../media/image105.jpg"/><Relationship Id="rId1" Type="http://schemas.openxmlformats.org/officeDocument/2006/relationships/slideLayout" Target="../slideLayouts/slideLayout25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jpg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08.png"/><Relationship Id="rId4" Type="http://schemas.openxmlformats.org/officeDocument/2006/relationships/image" Target="../media/image105.jp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1.pn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A8322A4F-E096-40CB-1C06-519C37D89A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12"/>
          <a:stretch/>
        </p:blipFill>
        <p:spPr>
          <a:xfrm>
            <a:off x="0" y="4787801"/>
            <a:ext cx="12192000" cy="207019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C506E43-93B8-D46D-23FD-47A40828794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7" r="16739"/>
          <a:stretch/>
        </p:blipFill>
        <p:spPr>
          <a:xfrm flipH="1">
            <a:off x="9189720" y="2203746"/>
            <a:ext cx="3172674" cy="465425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98A79DB-EA37-3871-8A6E-7A8FFFC1B3F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7" r="9491" b="35530"/>
          <a:stretch/>
        </p:blipFill>
        <p:spPr>
          <a:xfrm>
            <a:off x="0" y="4237970"/>
            <a:ext cx="4818888" cy="2620030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DAA9D165-B752-D087-8725-E68B66938D3C}"/>
              </a:ext>
            </a:extLst>
          </p:cNvPr>
          <p:cNvSpPr txBox="1">
            <a:spLocks/>
          </p:cNvSpPr>
          <p:nvPr/>
        </p:nvSpPr>
        <p:spPr>
          <a:xfrm>
            <a:off x="1197408" y="2327128"/>
            <a:ext cx="8147579" cy="1158875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r>
              <a:rPr kumimoji="1" lang="zh-CN" altLang="en-US" sz="4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欢迎来到</a:t>
            </a:r>
            <a:r>
              <a:rPr kumimoji="1" lang="en-US" altLang="zh-CN" sz="4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4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世界！正式开干！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9B10A95-FA47-6DE1-24F5-05253B7ECC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9080" y="4530872"/>
            <a:ext cx="4516652" cy="144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50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7173" y="940081"/>
            <a:ext cx="10749599" cy="517190"/>
          </a:xfrm>
        </p:spPr>
        <p:txBody>
          <a:bodyPr/>
          <a:lstStyle/>
          <a:p>
            <a:r>
              <a:rPr kumimoji="1" lang="zh-CN" altLang="en-US" dirty="0"/>
              <a:t>如何使用</a:t>
            </a:r>
            <a:r>
              <a:rPr kumimoji="1" lang="en-US" altLang="zh-CN" dirty="0"/>
              <a:t>Java</a:t>
            </a:r>
            <a:endParaRPr kumimoji="1" lang="zh-CN" altLang="en-US" dirty="0"/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981A8551-5DC4-491C-9272-9B0353263EF6}"/>
              </a:ext>
            </a:extLst>
          </p:cNvPr>
          <p:cNvSpPr txBox="1"/>
          <p:nvPr/>
        </p:nvSpPr>
        <p:spPr>
          <a:xfrm>
            <a:off x="687173" y="1457271"/>
            <a:ext cx="10038492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语言的产品是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en-US" altLang="zh-CN" sz="1600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</a:t>
            </a:r>
            <a:r>
              <a:rPr lang="en-US" altLang="zh-CN" sz="1600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 Development Kit </a:t>
            </a:r>
            <a:r>
              <a:rPr lang="zh-CN" altLang="en-US" sz="1600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</a:t>
            </a:r>
            <a:r>
              <a:rPr lang="en-US" altLang="zh-CN" sz="1600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开发者工具包</a:t>
            </a:r>
            <a:r>
              <a:rPr lang="en-US" altLang="zh-CN" sz="1600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 </a:t>
            </a:r>
            <a:r>
              <a:rPr lang="zh-CN" altLang="en-US" sz="1600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必须安装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才能使用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语言。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" name="文本占位符 3">
            <a:extLst>
              <a:ext uri="{FF2B5EF4-FFF2-40B4-BE49-F238E27FC236}">
                <a16:creationId xmlns:a16="http://schemas.microsoft.com/office/drawing/2014/main" id="{60151187-C3EF-44BD-86B3-2C4A72CDF285}"/>
              </a:ext>
            </a:extLst>
          </p:cNvPr>
          <p:cNvSpPr txBox="1">
            <a:spLocks/>
          </p:cNvSpPr>
          <p:nvPr/>
        </p:nvSpPr>
        <p:spPr>
          <a:xfrm>
            <a:off x="758170" y="2171269"/>
            <a:ext cx="2125493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JDK</a:t>
            </a:r>
            <a:r>
              <a:rPr kumimoji="1" lang="zh-CN" altLang="en-US" dirty="0"/>
              <a:t>产品的发展史</a:t>
            </a:r>
            <a:endParaRPr kumimoji="1" 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2049C6AF-38A9-4EF7-A1FD-76675A27330F}"/>
              </a:ext>
            </a:extLst>
          </p:cNvPr>
          <p:cNvSpPr/>
          <p:nvPr/>
        </p:nvSpPr>
        <p:spPr>
          <a:xfrm>
            <a:off x="1820917" y="5612523"/>
            <a:ext cx="141890" cy="126126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3" name="椭圆 122">
            <a:extLst>
              <a:ext uri="{FF2B5EF4-FFF2-40B4-BE49-F238E27FC236}">
                <a16:creationId xmlns:a16="http://schemas.microsoft.com/office/drawing/2014/main" id="{3C65CA3F-0A2C-4A63-B9D5-C7C5B7A37BE8}"/>
              </a:ext>
            </a:extLst>
          </p:cNvPr>
          <p:cNvSpPr/>
          <p:nvPr/>
        </p:nvSpPr>
        <p:spPr>
          <a:xfrm>
            <a:off x="2522483" y="5297216"/>
            <a:ext cx="141890" cy="126126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5" name="椭圆 124">
            <a:extLst>
              <a:ext uri="{FF2B5EF4-FFF2-40B4-BE49-F238E27FC236}">
                <a16:creationId xmlns:a16="http://schemas.microsoft.com/office/drawing/2014/main" id="{37CAE5EB-5F4E-4B97-A327-0E395667C509}"/>
              </a:ext>
            </a:extLst>
          </p:cNvPr>
          <p:cNvSpPr/>
          <p:nvPr/>
        </p:nvSpPr>
        <p:spPr>
          <a:xfrm>
            <a:off x="3224049" y="4981909"/>
            <a:ext cx="141890" cy="126126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7" name="椭圆 126">
            <a:extLst>
              <a:ext uri="{FF2B5EF4-FFF2-40B4-BE49-F238E27FC236}">
                <a16:creationId xmlns:a16="http://schemas.microsoft.com/office/drawing/2014/main" id="{B827FE08-D035-4383-903F-2232B3E297E0}"/>
              </a:ext>
            </a:extLst>
          </p:cNvPr>
          <p:cNvSpPr/>
          <p:nvPr/>
        </p:nvSpPr>
        <p:spPr>
          <a:xfrm>
            <a:off x="3925615" y="4682365"/>
            <a:ext cx="141890" cy="126126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9" name="椭圆 128">
            <a:extLst>
              <a:ext uri="{FF2B5EF4-FFF2-40B4-BE49-F238E27FC236}">
                <a16:creationId xmlns:a16="http://schemas.microsoft.com/office/drawing/2014/main" id="{18C6CD21-142B-418D-A2F6-B4BDAF82CE11}"/>
              </a:ext>
            </a:extLst>
          </p:cNvPr>
          <p:cNvSpPr/>
          <p:nvPr/>
        </p:nvSpPr>
        <p:spPr>
          <a:xfrm>
            <a:off x="4627181" y="4367058"/>
            <a:ext cx="141890" cy="126126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1" name="椭圆 130">
            <a:extLst>
              <a:ext uri="{FF2B5EF4-FFF2-40B4-BE49-F238E27FC236}">
                <a16:creationId xmlns:a16="http://schemas.microsoft.com/office/drawing/2014/main" id="{A623B881-EFCC-4F5E-83D1-B039909382EB}"/>
              </a:ext>
            </a:extLst>
          </p:cNvPr>
          <p:cNvSpPr/>
          <p:nvPr/>
        </p:nvSpPr>
        <p:spPr>
          <a:xfrm>
            <a:off x="5328747" y="4051751"/>
            <a:ext cx="141890" cy="126126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3" name="椭圆 132">
            <a:extLst>
              <a:ext uri="{FF2B5EF4-FFF2-40B4-BE49-F238E27FC236}">
                <a16:creationId xmlns:a16="http://schemas.microsoft.com/office/drawing/2014/main" id="{270C7218-3ACB-45E4-B0A8-E3046DD53B0D}"/>
              </a:ext>
            </a:extLst>
          </p:cNvPr>
          <p:cNvSpPr/>
          <p:nvPr/>
        </p:nvSpPr>
        <p:spPr>
          <a:xfrm>
            <a:off x="6030313" y="3736444"/>
            <a:ext cx="141890" cy="126126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椭圆 134">
            <a:extLst>
              <a:ext uri="{FF2B5EF4-FFF2-40B4-BE49-F238E27FC236}">
                <a16:creationId xmlns:a16="http://schemas.microsoft.com/office/drawing/2014/main" id="{9C90C878-FB83-414B-A569-33BB5E1462CB}"/>
              </a:ext>
            </a:extLst>
          </p:cNvPr>
          <p:cNvSpPr/>
          <p:nvPr/>
        </p:nvSpPr>
        <p:spPr>
          <a:xfrm>
            <a:off x="6731879" y="3421137"/>
            <a:ext cx="141890" cy="126126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6" name="直接连接符 135">
            <a:extLst>
              <a:ext uri="{FF2B5EF4-FFF2-40B4-BE49-F238E27FC236}">
                <a16:creationId xmlns:a16="http://schemas.microsoft.com/office/drawing/2014/main" id="{F55DDACD-EB08-4BB2-839D-CE26A22200CB}"/>
              </a:ext>
            </a:extLst>
          </p:cNvPr>
          <p:cNvCxnSpPr>
            <a:cxnSpLocks/>
          </p:cNvCxnSpPr>
          <p:nvPr/>
        </p:nvCxnSpPr>
        <p:spPr>
          <a:xfrm flipV="1">
            <a:off x="6873769" y="3224068"/>
            <a:ext cx="559676" cy="244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椭圆 136">
            <a:extLst>
              <a:ext uri="{FF2B5EF4-FFF2-40B4-BE49-F238E27FC236}">
                <a16:creationId xmlns:a16="http://schemas.microsoft.com/office/drawing/2014/main" id="{E6D260A1-568C-43D1-A00A-0FDEC12F6A4E}"/>
              </a:ext>
            </a:extLst>
          </p:cNvPr>
          <p:cNvSpPr/>
          <p:nvPr/>
        </p:nvSpPr>
        <p:spPr>
          <a:xfrm>
            <a:off x="7433445" y="3125533"/>
            <a:ext cx="141890" cy="126126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椭圆 138">
            <a:extLst>
              <a:ext uri="{FF2B5EF4-FFF2-40B4-BE49-F238E27FC236}">
                <a16:creationId xmlns:a16="http://schemas.microsoft.com/office/drawing/2014/main" id="{E20EC15E-A3C2-4A7A-B1F7-D5DAC31636C4}"/>
              </a:ext>
            </a:extLst>
          </p:cNvPr>
          <p:cNvSpPr/>
          <p:nvPr/>
        </p:nvSpPr>
        <p:spPr>
          <a:xfrm>
            <a:off x="8135011" y="2818291"/>
            <a:ext cx="141890" cy="126126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文本框 166">
            <a:extLst>
              <a:ext uri="{FF2B5EF4-FFF2-40B4-BE49-F238E27FC236}">
                <a16:creationId xmlns:a16="http://schemas.microsoft.com/office/drawing/2014/main" id="{09175E4F-C5AA-4321-BCA7-1A7050FA8C3E}"/>
              </a:ext>
            </a:extLst>
          </p:cNvPr>
          <p:cNvSpPr txBox="1"/>
          <p:nvPr/>
        </p:nvSpPr>
        <p:spPr>
          <a:xfrm>
            <a:off x="6516330" y="5128164"/>
            <a:ext cx="46909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LTS(long-term support):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长期支持版</a:t>
            </a: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5FFE013C-E0F2-4BAB-8975-01CA6FFE8784}"/>
              </a:ext>
            </a:extLst>
          </p:cNvPr>
          <p:cNvCxnSpPr>
            <a:cxnSpLocks/>
          </p:cNvCxnSpPr>
          <p:nvPr/>
        </p:nvCxnSpPr>
        <p:spPr>
          <a:xfrm flipV="1">
            <a:off x="6172203" y="3528627"/>
            <a:ext cx="559676" cy="244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F8369D3A-1980-4AC8-BD28-7741105643D7}"/>
              </a:ext>
            </a:extLst>
          </p:cNvPr>
          <p:cNvCxnSpPr>
            <a:cxnSpLocks/>
          </p:cNvCxnSpPr>
          <p:nvPr/>
        </p:nvCxnSpPr>
        <p:spPr>
          <a:xfrm flipV="1">
            <a:off x="5470637" y="3842232"/>
            <a:ext cx="559676" cy="244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02700F6-B4FA-45F4-A3BC-731203429DAA}"/>
              </a:ext>
            </a:extLst>
          </p:cNvPr>
          <p:cNvCxnSpPr>
            <a:cxnSpLocks/>
          </p:cNvCxnSpPr>
          <p:nvPr/>
        </p:nvCxnSpPr>
        <p:spPr>
          <a:xfrm flipV="1">
            <a:off x="4776995" y="4156021"/>
            <a:ext cx="559676" cy="244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1E60EFB8-DC6A-4409-A093-79E3F486F744}"/>
              </a:ext>
            </a:extLst>
          </p:cNvPr>
          <p:cNvCxnSpPr>
            <a:cxnSpLocks/>
          </p:cNvCxnSpPr>
          <p:nvPr/>
        </p:nvCxnSpPr>
        <p:spPr>
          <a:xfrm flipV="1">
            <a:off x="4067505" y="4466502"/>
            <a:ext cx="559676" cy="244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E888DD-0A60-4E2F-A435-64E038493C74}"/>
              </a:ext>
            </a:extLst>
          </p:cNvPr>
          <p:cNvCxnSpPr>
            <a:cxnSpLocks/>
          </p:cNvCxnSpPr>
          <p:nvPr/>
        </p:nvCxnSpPr>
        <p:spPr>
          <a:xfrm flipV="1">
            <a:off x="3383509" y="4789400"/>
            <a:ext cx="559676" cy="244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6FF9A47C-320B-48EE-9217-403D8428EC14}"/>
              </a:ext>
            </a:extLst>
          </p:cNvPr>
          <p:cNvCxnSpPr>
            <a:cxnSpLocks/>
          </p:cNvCxnSpPr>
          <p:nvPr/>
        </p:nvCxnSpPr>
        <p:spPr>
          <a:xfrm flipV="1">
            <a:off x="2664373" y="5105825"/>
            <a:ext cx="559676" cy="244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66E3EBD7-9163-47B3-95E1-F18AE2C67631}"/>
              </a:ext>
            </a:extLst>
          </p:cNvPr>
          <p:cNvCxnSpPr>
            <a:cxnSpLocks/>
          </p:cNvCxnSpPr>
          <p:nvPr/>
        </p:nvCxnSpPr>
        <p:spPr>
          <a:xfrm flipV="1">
            <a:off x="1962807" y="5413890"/>
            <a:ext cx="559676" cy="244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>
            <a:extLst>
              <a:ext uri="{FF2B5EF4-FFF2-40B4-BE49-F238E27FC236}">
                <a16:creationId xmlns:a16="http://schemas.microsoft.com/office/drawing/2014/main" id="{3923274D-1812-4C06-8664-576DB249E0BF}"/>
              </a:ext>
            </a:extLst>
          </p:cNvPr>
          <p:cNvCxnSpPr>
            <a:cxnSpLocks/>
          </p:cNvCxnSpPr>
          <p:nvPr/>
        </p:nvCxnSpPr>
        <p:spPr>
          <a:xfrm flipV="1">
            <a:off x="1261240" y="5721246"/>
            <a:ext cx="559676" cy="244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E1F108F1-2312-4601-91CC-5DD92EEB4A7E}"/>
              </a:ext>
            </a:extLst>
          </p:cNvPr>
          <p:cNvCxnSpPr>
            <a:cxnSpLocks/>
          </p:cNvCxnSpPr>
          <p:nvPr/>
        </p:nvCxnSpPr>
        <p:spPr>
          <a:xfrm flipV="1">
            <a:off x="7575335" y="2908761"/>
            <a:ext cx="559676" cy="244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087F73E9-C50E-4152-B24F-0B911A658782}"/>
              </a:ext>
            </a:extLst>
          </p:cNvPr>
          <p:cNvCxnSpPr>
            <a:cxnSpLocks/>
          </p:cNvCxnSpPr>
          <p:nvPr/>
        </p:nvCxnSpPr>
        <p:spPr>
          <a:xfrm flipV="1">
            <a:off x="8276901" y="2544417"/>
            <a:ext cx="676268" cy="310783"/>
          </a:xfrm>
          <a:prstGeom prst="line">
            <a:avLst/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8" name="图片 87">
            <a:extLst>
              <a:ext uri="{FF2B5EF4-FFF2-40B4-BE49-F238E27FC236}">
                <a16:creationId xmlns:a16="http://schemas.microsoft.com/office/drawing/2014/main" id="{15317160-4D6D-419B-8038-FC8AC4BC3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446" y="4079840"/>
            <a:ext cx="823252" cy="318791"/>
          </a:xfrm>
          <a:prstGeom prst="rect">
            <a:avLst/>
          </a:prstGeom>
        </p:spPr>
      </p:pic>
      <p:pic>
        <p:nvPicPr>
          <p:cNvPr id="89" name="图片 88">
            <a:extLst>
              <a:ext uri="{FF2B5EF4-FFF2-40B4-BE49-F238E27FC236}">
                <a16:creationId xmlns:a16="http://schemas.microsoft.com/office/drawing/2014/main" id="{E6646602-9FB6-4012-8E1F-17A790DB2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026" y="2855200"/>
            <a:ext cx="1902106" cy="310783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046C9876-B0A4-414E-B707-448954615D05}"/>
              </a:ext>
            </a:extLst>
          </p:cNvPr>
          <p:cNvSpPr txBox="1"/>
          <p:nvPr/>
        </p:nvSpPr>
        <p:spPr>
          <a:xfrm>
            <a:off x="350788" y="5466718"/>
            <a:ext cx="2171695" cy="339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1996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年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JDK (1.0)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AF7BEBD-1308-4C5A-9A83-91DB373C57E8}"/>
              </a:ext>
            </a:extLst>
          </p:cNvPr>
          <p:cNvSpPr txBox="1"/>
          <p:nvPr/>
        </p:nvSpPr>
        <p:spPr>
          <a:xfrm>
            <a:off x="984692" y="5153285"/>
            <a:ext cx="2171695" cy="339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1998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年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JDK (1.2)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50BE12D-E92A-487F-A686-60BD9F6B3EC9}"/>
              </a:ext>
            </a:extLst>
          </p:cNvPr>
          <p:cNvSpPr txBox="1"/>
          <p:nvPr/>
        </p:nvSpPr>
        <p:spPr>
          <a:xfrm>
            <a:off x="1726818" y="4837978"/>
            <a:ext cx="1429569" cy="339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2000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年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JDK (1.3)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43256000-4329-4075-9A91-A0D839443C5E}"/>
              </a:ext>
            </a:extLst>
          </p:cNvPr>
          <p:cNvSpPr txBox="1"/>
          <p:nvPr/>
        </p:nvSpPr>
        <p:spPr>
          <a:xfrm>
            <a:off x="2991345" y="4588684"/>
            <a:ext cx="607298" cy="339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...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BBFA7843-5D3C-4EBC-A2BB-DB874CAC7580}"/>
              </a:ext>
            </a:extLst>
          </p:cNvPr>
          <p:cNvSpPr txBox="1"/>
          <p:nvPr/>
        </p:nvSpPr>
        <p:spPr>
          <a:xfrm>
            <a:off x="2536290" y="4521341"/>
            <a:ext cx="182222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2004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年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JDK(5.0)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 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C38F6628-9EB8-49C6-B6B2-8C8014029D61}"/>
              </a:ext>
            </a:extLst>
          </p:cNvPr>
          <p:cNvSpPr txBox="1"/>
          <p:nvPr/>
        </p:nvSpPr>
        <p:spPr>
          <a:xfrm>
            <a:off x="3639536" y="4240270"/>
            <a:ext cx="607298" cy="339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...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7BE0164D-C358-48CE-9646-F4B63A8070EA}"/>
              </a:ext>
            </a:extLst>
          </p:cNvPr>
          <p:cNvSpPr txBox="1"/>
          <p:nvPr/>
        </p:nvSpPr>
        <p:spPr>
          <a:xfrm>
            <a:off x="2277460" y="4185433"/>
            <a:ext cx="238453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2009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年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JDK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(Oracle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甲骨文收购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sun)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 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E43ED16-1165-44E1-A7D7-8C0D5A69F130}"/>
              </a:ext>
            </a:extLst>
          </p:cNvPr>
          <p:cNvSpPr txBox="1"/>
          <p:nvPr/>
        </p:nvSpPr>
        <p:spPr>
          <a:xfrm>
            <a:off x="3658093" y="3793593"/>
            <a:ext cx="1759828" cy="339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2014</a:t>
            </a:r>
            <a:r>
              <a:rPr lang="zh-CN" altLang="en-US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年</a:t>
            </a:r>
            <a:r>
              <a:rPr lang="en-US" altLang="zh-CN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JDK(8.0</a:t>
            </a:r>
            <a:r>
              <a:rPr lang="zh-CN" altLang="en-US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、</a:t>
            </a:r>
            <a:r>
              <a:rPr lang="en-US" altLang="zh-CN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LTS)</a:t>
            </a:r>
            <a:endParaRPr lang="en-US" altLang="zh-CN" sz="1200" b="1" dirty="0">
              <a:solidFill>
                <a:srgbClr val="262626"/>
              </a:solidFill>
              <a:latin typeface="Consolas" panose="020B0609020204030204" pitchFamily="49" charset="0"/>
              <a:ea typeface="Alibaba PuHuiTi R" pitchFamily="18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775136F3-46CD-476E-B7BA-C9441E0C1C5B}"/>
              </a:ext>
            </a:extLst>
          </p:cNvPr>
          <p:cNvSpPr txBox="1"/>
          <p:nvPr/>
        </p:nvSpPr>
        <p:spPr>
          <a:xfrm>
            <a:off x="4360565" y="3945312"/>
            <a:ext cx="607298" cy="339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...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94A1696-92BB-4714-9D59-C775D5101170}"/>
              </a:ext>
            </a:extLst>
          </p:cNvPr>
          <p:cNvSpPr txBox="1"/>
          <p:nvPr/>
        </p:nvSpPr>
        <p:spPr>
          <a:xfrm>
            <a:off x="4448833" y="3592952"/>
            <a:ext cx="175982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262626"/>
                </a:solidFill>
                <a:latin typeface="Consolas" panose="020B0609020204030204" pitchFamily="49" charset="0"/>
                <a:ea typeface="Alibaba PuHuiTi R" pitchFamily="18" charset="-122"/>
              </a:rPr>
              <a:t>2017</a:t>
            </a:r>
            <a:r>
              <a:rPr lang="zh-CN" altLang="en-US" sz="1200" dirty="0">
                <a:solidFill>
                  <a:srgbClr val="262626"/>
                </a:solidFill>
                <a:latin typeface="Consolas" panose="020B0609020204030204" pitchFamily="49" charset="0"/>
                <a:ea typeface="Alibaba PuHuiTi R" pitchFamily="18" charset="-122"/>
              </a:rPr>
              <a:t>年</a:t>
            </a:r>
            <a:r>
              <a:rPr lang="en-US" altLang="zh-CN" sz="1200" dirty="0">
                <a:solidFill>
                  <a:srgbClr val="262626"/>
                </a:solidFill>
                <a:latin typeface="Consolas" panose="020B0609020204030204" pitchFamily="49" charset="0"/>
                <a:ea typeface="Alibaba PuHuiTi R" pitchFamily="18" charset="-122"/>
              </a:rPr>
              <a:t>9</a:t>
            </a:r>
            <a:r>
              <a:rPr lang="zh-CN" altLang="en-US" sz="1200" dirty="0">
                <a:solidFill>
                  <a:srgbClr val="262626"/>
                </a:solidFill>
                <a:latin typeface="Consolas" panose="020B0609020204030204" pitchFamily="49" charset="0"/>
                <a:ea typeface="Alibaba PuHuiTi R" pitchFamily="18" charset="-122"/>
              </a:rPr>
              <a:t>月</a:t>
            </a:r>
            <a:r>
              <a:rPr lang="en-US" altLang="zh-CN" sz="1200" dirty="0">
                <a:solidFill>
                  <a:srgbClr val="262626"/>
                </a:solidFill>
                <a:latin typeface="Consolas" panose="020B0609020204030204" pitchFamily="49" charset="0"/>
                <a:ea typeface="Alibaba PuHuiTi R" pitchFamily="18" charset="-122"/>
              </a:rPr>
              <a:t>JDK(9.0)</a:t>
            </a:r>
            <a:endParaRPr lang="zh-CN" altLang="en-US" sz="1200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434B4C3B-782D-4F30-8E22-A7209CF254A7}"/>
              </a:ext>
            </a:extLst>
          </p:cNvPr>
          <p:cNvSpPr txBox="1"/>
          <p:nvPr/>
        </p:nvSpPr>
        <p:spPr>
          <a:xfrm>
            <a:off x="5802868" y="3296386"/>
            <a:ext cx="607298" cy="339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...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EE8BCC06-612B-4920-A74F-98B3A80EA084}"/>
              </a:ext>
            </a:extLst>
          </p:cNvPr>
          <p:cNvSpPr txBox="1"/>
          <p:nvPr/>
        </p:nvSpPr>
        <p:spPr>
          <a:xfrm>
            <a:off x="4698126" y="3222115"/>
            <a:ext cx="20337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2018</a:t>
            </a:r>
            <a:r>
              <a:rPr lang="zh-CN" altLang="en-US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年</a:t>
            </a:r>
            <a:r>
              <a:rPr lang="en-US" altLang="zh-CN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9</a:t>
            </a:r>
            <a:r>
              <a:rPr lang="zh-CN" altLang="en-US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月</a:t>
            </a:r>
            <a:r>
              <a:rPr lang="en-US" altLang="zh-CN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JDK(11.0</a:t>
            </a:r>
            <a:r>
              <a:rPr lang="zh-CN" altLang="en-US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、</a:t>
            </a:r>
            <a:r>
              <a:rPr lang="en-US" altLang="zh-CN" sz="12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LTS) </a:t>
            </a:r>
            <a:endParaRPr lang="zh-CN" altLang="en-US" sz="1200" b="1" dirty="0">
              <a:solidFill>
                <a:srgbClr val="C00000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F31DAE51-4444-4B8C-B430-52B396ED99F0}"/>
              </a:ext>
            </a:extLst>
          </p:cNvPr>
          <p:cNvSpPr txBox="1"/>
          <p:nvPr/>
        </p:nvSpPr>
        <p:spPr>
          <a:xfrm>
            <a:off x="6428230" y="2969348"/>
            <a:ext cx="607298" cy="339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...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005715CC-DCD8-42E3-9962-334B1CD8FFA1}"/>
              </a:ext>
            </a:extLst>
          </p:cNvPr>
          <p:cNvSpPr txBox="1"/>
          <p:nvPr/>
        </p:nvSpPr>
        <p:spPr>
          <a:xfrm>
            <a:off x="5563752" y="2898741"/>
            <a:ext cx="217712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2021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年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3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月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16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日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ea typeface="Alibaba PuHuiTi R" pitchFamily="18" charset="-122"/>
              </a:rPr>
              <a:t>JDK(16.0) 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432B9D20-7363-4878-9BFD-A4F5F510E38C}"/>
              </a:ext>
            </a:extLst>
          </p:cNvPr>
          <p:cNvSpPr txBox="1"/>
          <p:nvPr/>
        </p:nvSpPr>
        <p:spPr>
          <a:xfrm>
            <a:off x="6069858" y="2605949"/>
            <a:ext cx="217712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2021</a:t>
            </a:r>
            <a:r>
              <a:rPr lang="zh-CN" altLang="en-US" sz="11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年</a:t>
            </a:r>
            <a:r>
              <a:rPr lang="en-US" altLang="zh-CN" sz="11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9</a:t>
            </a:r>
            <a:r>
              <a:rPr lang="zh-CN" altLang="en-US" sz="11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月</a:t>
            </a:r>
            <a:r>
              <a:rPr lang="en-US" altLang="zh-CN" sz="11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14</a:t>
            </a:r>
            <a:r>
              <a:rPr lang="zh-CN" altLang="en-US" sz="11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日</a:t>
            </a:r>
            <a:r>
              <a:rPr lang="en-US" altLang="zh-CN" sz="11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JDK(17.0</a:t>
            </a:r>
            <a:r>
              <a:rPr lang="zh-CN" altLang="en-US" sz="11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、</a:t>
            </a:r>
            <a:r>
              <a:rPr lang="en-US" altLang="zh-CN" sz="1100" b="1" dirty="0">
                <a:solidFill>
                  <a:srgbClr val="C00000"/>
                </a:solidFill>
                <a:latin typeface="Consolas" panose="020B0609020204030204" pitchFamily="49" charset="0"/>
                <a:ea typeface="Alibaba PuHuiTi R" pitchFamily="18" charset="-122"/>
              </a:rPr>
              <a:t>LTS)</a:t>
            </a:r>
            <a:endParaRPr lang="zh-CN" altLang="en-US" sz="11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82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animBg="1"/>
      <p:bldP spid="123" grpId="0" animBg="1"/>
      <p:bldP spid="125" grpId="0" animBg="1"/>
      <p:bldP spid="127" grpId="0" animBg="1"/>
      <p:bldP spid="129" grpId="0" animBg="1"/>
      <p:bldP spid="131" grpId="0" animBg="1"/>
      <p:bldP spid="133" grpId="0" animBg="1"/>
      <p:bldP spid="135" grpId="0" animBg="1"/>
      <p:bldP spid="137" grpId="0" animBg="1"/>
      <p:bldP spid="139" grpId="0" animBg="1"/>
      <p:bldP spid="167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18504" y="192460"/>
            <a:ext cx="6366480" cy="633830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注释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字面量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</a:t>
            </a:r>
            <a:endParaRPr lang="en-US" altLang="zh-CN" sz="1600" b="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变量使用注意事项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关键字、标志符</a:t>
            </a:r>
            <a:endParaRPr kumimoji="1" lang="en-US" altLang="zh-CN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648336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0880" y="940081"/>
            <a:ext cx="10749599" cy="517190"/>
          </a:xfrm>
        </p:spPr>
        <p:txBody>
          <a:bodyPr/>
          <a:lstStyle/>
          <a:p>
            <a:r>
              <a:rPr kumimoji="1" lang="zh-CN" altLang="en-US" dirty="0">
                <a:solidFill>
                  <a:srgbClr val="C00000"/>
                </a:solidFill>
              </a:rPr>
              <a:t>关键字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8E8FC5A-7088-438D-A5E1-516790AAE15F}"/>
              </a:ext>
            </a:extLst>
          </p:cNvPr>
          <p:cNvSpPr txBox="1"/>
          <p:nvPr/>
        </p:nvSpPr>
        <p:spPr>
          <a:xfrm>
            <a:off x="742377" y="1342599"/>
            <a:ext cx="10749599" cy="1011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594" indent="-228594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Java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语言自己用到的一些词，有特殊作用的，我们称之为关键字，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如：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public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class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double…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28594" indent="-228594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注意：关键字是</a:t>
            </a:r>
            <a:r>
              <a:rPr lang="en-US" altLang="zh-CN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用了的，我们就不能用来为做为：类名、变量名，否则会报错！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aphicFrame>
        <p:nvGraphicFramePr>
          <p:cNvPr id="9" name="表格 7">
            <a:extLst>
              <a:ext uri="{FF2B5EF4-FFF2-40B4-BE49-F238E27FC236}">
                <a16:creationId xmlns:a16="http://schemas.microsoft.com/office/drawing/2014/main" id="{12AC466B-4EB5-4AEC-9F80-0AF453CEB6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3799159"/>
              </p:ext>
            </p:extLst>
          </p:nvPr>
        </p:nvGraphicFramePr>
        <p:xfrm>
          <a:off x="830404" y="2743893"/>
          <a:ext cx="7611710" cy="272644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522342">
                  <a:extLst>
                    <a:ext uri="{9D8B030D-6E8A-4147-A177-3AD203B41FA5}">
                      <a16:colId xmlns:a16="http://schemas.microsoft.com/office/drawing/2014/main" val="3352777846"/>
                    </a:ext>
                  </a:extLst>
                </a:gridCol>
                <a:gridCol w="1522342">
                  <a:extLst>
                    <a:ext uri="{9D8B030D-6E8A-4147-A177-3AD203B41FA5}">
                      <a16:colId xmlns:a16="http://schemas.microsoft.com/office/drawing/2014/main" val="3742402688"/>
                    </a:ext>
                  </a:extLst>
                </a:gridCol>
                <a:gridCol w="1522342">
                  <a:extLst>
                    <a:ext uri="{9D8B030D-6E8A-4147-A177-3AD203B41FA5}">
                      <a16:colId xmlns:a16="http://schemas.microsoft.com/office/drawing/2014/main" val="3597097238"/>
                    </a:ext>
                  </a:extLst>
                </a:gridCol>
                <a:gridCol w="1522342">
                  <a:extLst>
                    <a:ext uri="{9D8B030D-6E8A-4147-A177-3AD203B41FA5}">
                      <a16:colId xmlns:a16="http://schemas.microsoft.com/office/drawing/2014/main" val="3352229874"/>
                    </a:ext>
                  </a:extLst>
                </a:gridCol>
                <a:gridCol w="1522342">
                  <a:extLst>
                    <a:ext uri="{9D8B030D-6E8A-4147-A177-3AD203B41FA5}">
                      <a16:colId xmlns:a16="http://schemas.microsoft.com/office/drawing/2014/main" val="720113786"/>
                    </a:ext>
                  </a:extLst>
                </a:gridCol>
              </a:tblGrid>
              <a:tr h="257650">
                <a:tc>
                  <a:txBody>
                    <a:bodyPr/>
                    <a:lstStyle/>
                    <a:p>
                      <a:pPr latinLnBrk="1"/>
                      <a:r>
                        <a:rPr lang="en-US" sz="1300" u="none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abstract</a:t>
                      </a: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sz="1300" u="none" strike="noStrike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assert</a:t>
                      </a:r>
                      <a:endParaRPr lang="en-US" sz="1300" u="none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sz="1300" u="none" strike="noStrike" dirty="0" err="1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boolean</a:t>
                      </a:r>
                      <a:endParaRPr lang="en-US" sz="1300" u="none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sz="1300" u="none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break</a:t>
                      </a: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sz="1300" u="none" strike="noStrike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byte</a:t>
                      </a:r>
                      <a:endParaRPr lang="en-US" sz="1300" u="none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101587" marR="101587" marT="20316" marB="20316" anchor="ctr"/>
                </a:tc>
                <a:extLst>
                  <a:ext uri="{0D108BD9-81ED-4DB2-BD59-A6C34878D82A}">
                    <a16:rowId xmlns:a16="http://schemas.microsoft.com/office/drawing/2014/main" val="440241614"/>
                  </a:ext>
                </a:extLst>
              </a:tr>
              <a:tr h="257650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case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catch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char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class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const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extLst>
                  <a:ext uri="{0D108BD9-81ED-4DB2-BD59-A6C34878D82A}">
                    <a16:rowId xmlns:a16="http://schemas.microsoft.com/office/drawing/2014/main" val="709297025"/>
                  </a:ext>
                </a:extLst>
              </a:tr>
              <a:tr h="407590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continue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default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do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double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else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extLst>
                  <a:ext uri="{0D108BD9-81ED-4DB2-BD59-A6C34878D82A}">
                    <a16:rowId xmlns:a16="http://schemas.microsoft.com/office/drawing/2014/main" val="1344792095"/>
                  </a:ext>
                </a:extLst>
              </a:tr>
              <a:tr h="257650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 err="1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enum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extends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final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finally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float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extLst>
                  <a:ext uri="{0D108BD9-81ED-4DB2-BD59-A6C34878D82A}">
                    <a16:rowId xmlns:a16="http://schemas.microsoft.com/office/drawing/2014/main" val="2299413805"/>
                  </a:ext>
                </a:extLst>
              </a:tr>
              <a:tr h="257650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 err="1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goto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if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implements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import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extLst>
                  <a:ext uri="{0D108BD9-81ED-4DB2-BD59-A6C34878D82A}">
                    <a16:rowId xmlns:a16="http://schemas.microsoft.com/office/drawing/2014/main" val="1595654374"/>
                  </a:ext>
                </a:extLst>
              </a:tr>
              <a:tr h="257650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 err="1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instanceof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interface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long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native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extLst>
                  <a:ext uri="{0D108BD9-81ED-4DB2-BD59-A6C34878D82A}">
                    <a16:rowId xmlns:a16="http://schemas.microsoft.com/office/drawing/2014/main" val="696862522"/>
                  </a:ext>
                </a:extLst>
              </a:tr>
              <a:tr h="257650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new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package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private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protected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public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extLst>
                  <a:ext uri="{0D108BD9-81ED-4DB2-BD59-A6C34878D82A}">
                    <a16:rowId xmlns:a16="http://schemas.microsoft.com/office/drawing/2014/main" val="724791026"/>
                  </a:ext>
                </a:extLst>
              </a:tr>
              <a:tr h="257650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return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 err="1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strictfp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short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static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super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extLst>
                  <a:ext uri="{0D108BD9-81ED-4DB2-BD59-A6C34878D82A}">
                    <a16:rowId xmlns:a16="http://schemas.microsoft.com/office/drawing/2014/main" val="830207964"/>
                  </a:ext>
                </a:extLst>
              </a:tr>
              <a:tr h="257650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switch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synchronized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this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throw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throws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extLst>
                  <a:ext uri="{0D108BD9-81ED-4DB2-BD59-A6C34878D82A}">
                    <a16:rowId xmlns:a16="http://schemas.microsoft.com/office/drawing/2014/main" val="2068601847"/>
                  </a:ext>
                </a:extLst>
              </a:tr>
              <a:tr h="257650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transient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try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void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volatile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sz="1300" b="1" u="none" strike="noStrike" kern="1200" dirty="0">
                          <a:solidFill>
                            <a:srgbClr val="074DC8"/>
                          </a:solidFill>
                          <a:effectLst/>
                          <a:latin typeface="Consolas" panose="020B0609020204030204" pitchFamily="49" charset="0"/>
                        </a:rPr>
                        <a:t>while</a:t>
                      </a:r>
                      <a:endParaRPr lang="en-US" sz="1300" b="1" u="none" strike="noStrike" kern="1200" dirty="0">
                        <a:solidFill>
                          <a:srgbClr val="074DC8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marL="101587" marR="101587" marT="20316" marB="20316" anchor="ctr"/>
                </a:tc>
                <a:extLst>
                  <a:ext uri="{0D108BD9-81ED-4DB2-BD59-A6C34878D82A}">
                    <a16:rowId xmlns:a16="http://schemas.microsoft.com/office/drawing/2014/main" val="3469404717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11BB37CA-6850-428E-8DF3-1FEFA822177A}"/>
              </a:ext>
            </a:extLst>
          </p:cNvPr>
          <p:cNvSpPr txBox="1"/>
          <p:nvPr/>
        </p:nvSpPr>
        <p:spPr>
          <a:xfrm>
            <a:off x="742377" y="5690470"/>
            <a:ext cx="61283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注意：关键字很多，不用刻意去记。</a:t>
            </a:r>
            <a:endParaRPr lang="zh-CN" altLang="en-US" sz="1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757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3">
            <a:extLst>
              <a:ext uri="{FF2B5EF4-FFF2-40B4-BE49-F238E27FC236}">
                <a16:creationId xmlns:a16="http://schemas.microsoft.com/office/drawing/2014/main" id="{35098947-FA0C-4862-B6CB-4C91AA73526D}"/>
              </a:ext>
            </a:extLst>
          </p:cNvPr>
          <p:cNvSpPr txBox="1">
            <a:spLocks/>
          </p:cNvSpPr>
          <p:nvPr/>
        </p:nvSpPr>
        <p:spPr>
          <a:xfrm>
            <a:off x="710879" y="918059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标识符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826C26D-57CE-4EAC-979B-4678CD75B1D9}"/>
              </a:ext>
            </a:extLst>
          </p:cNvPr>
          <p:cNvSpPr txBox="1"/>
          <p:nvPr/>
        </p:nvSpPr>
        <p:spPr>
          <a:xfrm>
            <a:off x="710878" y="1358979"/>
            <a:ext cx="9783456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标志符就是名字，我们写程序时会起一些名字，如类名、变量名等等都是标识符。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B7CC2423-49E3-425B-92AA-3F3BF81D3B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0879" y="2581366"/>
            <a:ext cx="7543800" cy="101188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基本组成：由数字、字母、下划线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(_)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和美元符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($)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等组成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强制要求：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不能以数字开头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、不能用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关键字做为名字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、且是区分大小写的。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A3D22BB-A75E-45C8-BFA4-3000A7DA4063}"/>
              </a:ext>
            </a:extLst>
          </p:cNvPr>
          <p:cNvSpPr txBox="1"/>
          <p:nvPr/>
        </p:nvSpPr>
        <p:spPr>
          <a:xfrm>
            <a:off x="710879" y="2237382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标识符的要求</a:t>
            </a:r>
            <a:endParaRPr lang="zh-CN" altLang="en-US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1638A59-FF71-4766-AD48-762717E700C8}"/>
              </a:ext>
            </a:extLst>
          </p:cNvPr>
          <p:cNvSpPr txBox="1"/>
          <p:nvPr/>
        </p:nvSpPr>
        <p:spPr>
          <a:xfrm>
            <a:off x="653729" y="4821964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标识符的建议规范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38B765AA-70AB-4C22-B0D5-EF68B2B5A2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729" y="5191296"/>
            <a:ext cx="11241635" cy="10118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变量名称：满足标识符规则，同时建议用英文、有意义、首字母小写，满足“驼峰模式”，例如：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类名称：  满足标识符规则，建议全英文、有意义、首字母大写，满足“驼峰模式”，例如：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HelloWorld, Student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696C7F2-38D2-4250-91DF-0B1FA8D08756}"/>
              </a:ext>
            </a:extLst>
          </p:cNvPr>
          <p:cNvSpPr txBox="1"/>
          <p:nvPr/>
        </p:nvSpPr>
        <p:spPr>
          <a:xfrm>
            <a:off x="875759" y="3700445"/>
            <a:ext cx="4467766" cy="617477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200" b="1" dirty="0" err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bj</a:t>
            </a:r>
            <a:r>
              <a:rPr lang="en-US" altLang="zh-CN" sz="12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	b2	   </a:t>
            </a:r>
            <a:r>
              <a:rPr lang="en-US" altLang="zh-CN" sz="12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2b            class      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$2</a:t>
            </a:r>
            <a:r>
              <a:rPr lang="en-US" altLang="zh-CN" sz="12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	</a:t>
            </a:r>
            <a:r>
              <a:rPr lang="zh-CN" altLang="en-US" sz="12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中国</a:t>
            </a:r>
            <a:endParaRPr lang="en-US" altLang="zh-CN" sz="12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2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_2b	</a:t>
            </a:r>
            <a:r>
              <a:rPr lang="en-US" altLang="zh-CN" sz="12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#itheima      </a:t>
            </a:r>
            <a:r>
              <a:rPr lang="en-US" altLang="zh-CN" sz="12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ak47            Class    HelloWorld</a:t>
            </a:r>
            <a:endParaRPr lang="zh-CN" altLang="en-US" sz="12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40726B5E-8B2D-4A03-A613-13F49CBF4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6121" y="3384777"/>
            <a:ext cx="2720403" cy="1806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45FCB34-557E-AAC2-81C5-0F76A0EFB7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88098" y="5392127"/>
            <a:ext cx="1812471" cy="253916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studyNumber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59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;</a:t>
            </a:r>
            <a:endParaRPr kumimoji="0" lang="zh-CN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970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 animBg="1"/>
      <p:bldP spid="2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35276" y="1173480"/>
            <a:ext cx="7065416" cy="4511040"/>
          </a:xfrm>
        </p:spPr>
        <p:txBody>
          <a:bodyPr/>
          <a:lstStyle/>
          <a:p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什么是关键字？</a:t>
            </a:r>
            <a:endParaRPr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关键字就是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自己要用到的词，并且有特殊含义的一些词。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我们就不能用来为做为：类名、变量名，否则会报错！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en-US" dirty="0"/>
              <a:t>什么是标识符？</a:t>
            </a:r>
            <a:endParaRPr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标识符就是名字。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标识符的规则：由数字，字母，下划线，美元符等组成，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且不能数字开头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，不能用关键字做为名字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A9BDEB07-9BCA-4130-9D72-B5B8146020EC}"/>
              </a:ext>
            </a:extLst>
          </p:cNvPr>
          <p:cNvSpPr txBox="1">
            <a:spLocks/>
          </p:cNvSpPr>
          <p:nvPr/>
        </p:nvSpPr>
        <p:spPr>
          <a:xfrm>
            <a:off x="627753" y="244189"/>
            <a:ext cx="8771021" cy="51719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Alibaba PuHuiTi B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6428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282" name="图片 1">
            <a:extLst>
              <a:ext uri="{FF2B5EF4-FFF2-40B4-BE49-F238E27FC236}">
                <a16:creationId xmlns:a16="http://schemas.microsoft.com/office/drawing/2014/main" id="{DA2F3ADD-BD86-45B1-8996-C05C82318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5645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521" y="903837"/>
            <a:ext cx="10749599" cy="517190"/>
          </a:xfrm>
        </p:spPr>
        <p:txBody>
          <a:bodyPr/>
          <a:lstStyle/>
          <a:p>
            <a:r>
              <a:rPr kumimoji="1" lang="zh-CN" altLang="en-US" dirty="0"/>
              <a:t>如何获取</a:t>
            </a:r>
            <a:r>
              <a:rPr kumimoji="1" lang="en-US" altLang="zh-CN" dirty="0"/>
              <a:t>JDK</a:t>
            </a:r>
            <a:endParaRPr kumimoji="1" lang="zh-CN" altLang="en-US" dirty="0"/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981A8551-5DC4-491C-9272-9B0353263EF6}"/>
              </a:ext>
            </a:extLst>
          </p:cNvPr>
          <p:cNvSpPr txBox="1"/>
          <p:nvPr/>
        </p:nvSpPr>
        <p:spPr>
          <a:xfrm>
            <a:off x="731521" y="1426877"/>
            <a:ext cx="10229263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去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Oracle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官网下载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8A93619-A26A-4A68-A8C5-8F71F8ED0467}"/>
              </a:ext>
            </a:extLst>
          </p:cNvPr>
          <p:cNvSpPr txBox="1"/>
          <p:nvPr/>
        </p:nvSpPr>
        <p:spPr>
          <a:xfrm>
            <a:off x="920993" y="2076328"/>
            <a:ext cx="5927027" cy="33855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https://www.oracle.com/java/technologies/downloads/</a:t>
            </a: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D7C1ACE-6384-4A50-BF8E-60A0911AC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75" y="2678560"/>
            <a:ext cx="9265298" cy="289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223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8F871FD-90ED-4589-945C-AFE26DD27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238" y="1535642"/>
            <a:ext cx="6486525" cy="4181475"/>
          </a:xfrm>
          <a:prstGeom prst="rect">
            <a:avLst/>
          </a:prstGeom>
        </p:spPr>
      </p:pic>
      <p:sp>
        <p:nvSpPr>
          <p:cNvPr id="13" name="文本占位符 3">
            <a:extLst>
              <a:ext uri="{FF2B5EF4-FFF2-40B4-BE49-F238E27FC236}">
                <a16:creationId xmlns:a16="http://schemas.microsoft.com/office/drawing/2014/main" id="{9B969348-379F-4938-A5B2-DA29A4BC011C}"/>
              </a:ext>
            </a:extLst>
          </p:cNvPr>
          <p:cNvSpPr txBox="1">
            <a:spLocks/>
          </p:cNvSpPr>
          <p:nvPr/>
        </p:nvSpPr>
        <p:spPr>
          <a:xfrm>
            <a:off x="1833281" y="2714431"/>
            <a:ext cx="8918801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sz="4400" dirty="0">
                <a:solidFill>
                  <a:srgbClr val="B70004"/>
                </a:solidFill>
              </a:rPr>
              <a:t>如何验证</a:t>
            </a:r>
            <a:r>
              <a:rPr kumimoji="1" lang="en-US" altLang="zh-CN" sz="4400" dirty="0">
                <a:solidFill>
                  <a:srgbClr val="B70004"/>
                </a:solidFill>
              </a:rPr>
              <a:t>JDK</a:t>
            </a:r>
            <a:r>
              <a:rPr kumimoji="1" lang="zh-CN" altLang="en-US" sz="4400" dirty="0">
                <a:solidFill>
                  <a:srgbClr val="B70004"/>
                </a:solidFill>
              </a:rPr>
              <a:t>安装成功了？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C2163B-DEE0-4180-8B9D-CDDBFDC224AE}"/>
              </a:ext>
            </a:extLst>
          </p:cNvPr>
          <p:cNvSpPr txBox="1">
            <a:spLocks/>
          </p:cNvSpPr>
          <p:nvPr/>
        </p:nvSpPr>
        <p:spPr>
          <a:xfrm>
            <a:off x="770369" y="961031"/>
            <a:ext cx="300773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dirty="0">
                <a:solidFill>
                  <a:srgbClr val="B70004"/>
                </a:solidFill>
              </a:rPr>
              <a:t>如何验证</a:t>
            </a:r>
            <a:r>
              <a:rPr kumimoji="1" lang="en-US" altLang="zh-CN" dirty="0">
                <a:solidFill>
                  <a:srgbClr val="B70004"/>
                </a:solidFill>
              </a:rPr>
              <a:t>JDK</a:t>
            </a:r>
            <a:r>
              <a:rPr kumimoji="1" lang="zh-CN" altLang="en-US" dirty="0">
                <a:solidFill>
                  <a:srgbClr val="B70004"/>
                </a:solidFill>
              </a:rPr>
              <a:t>安装成功了？</a:t>
            </a:r>
          </a:p>
        </p:txBody>
      </p:sp>
    </p:spTree>
    <p:extLst>
      <p:ext uri="{BB962C8B-B14F-4D97-AF65-F5344CB8AC3E}">
        <p14:creationId xmlns:p14="http://schemas.microsoft.com/office/powerpoint/2010/main" val="136408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3">
            <a:extLst>
              <a:ext uri="{FF2B5EF4-FFF2-40B4-BE49-F238E27FC236}">
                <a16:creationId xmlns:a16="http://schemas.microsoft.com/office/drawing/2014/main" id="{46F086F8-C0C2-4B8B-BACA-3D81D7372490}"/>
              </a:ext>
            </a:extLst>
          </p:cNvPr>
          <p:cNvSpPr txBox="1">
            <a:spLocks/>
          </p:cNvSpPr>
          <p:nvPr/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命令</a:t>
            </a:r>
            <a:r>
              <a:rPr lang="zh-CN" altLang="en-US" sz="2000" dirty="0"/>
              <a:t>行窗口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C115A98-E49B-4306-B964-0D4F7E0C3F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0880" y="1639211"/>
            <a:ext cx="6610350" cy="38529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按下 </a:t>
            </a:r>
            <a:r>
              <a:rPr lang="en-US" altLang="zh-CN" sz="1400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Win + R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，在运行输入框中输入 </a:t>
            </a:r>
            <a:r>
              <a:rPr lang="en-US" altLang="zh-CN" sz="1400" dirty="0" err="1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cmd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，敲回车。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3" name="Picture 6">
            <a:extLst>
              <a:ext uri="{FF2B5EF4-FFF2-40B4-BE49-F238E27FC236}">
                <a16:creationId xmlns:a16="http://schemas.microsoft.com/office/drawing/2014/main" id="{E2D99014-61CB-48F6-84BF-AC9BDFAA2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862" y="2375209"/>
            <a:ext cx="4538133" cy="276860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7">
            <a:extLst>
              <a:ext uri="{FF2B5EF4-FFF2-40B4-BE49-F238E27FC236}">
                <a16:creationId xmlns:a16="http://schemas.microsoft.com/office/drawing/2014/main" id="{390AEC78-5222-4E69-B8FB-CEFF20F680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62883" y="2375209"/>
            <a:ext cx="2399136" cy="1378828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859E844-C4F9-437F-98EC-8ABAB945D5A1}"/>
              </a:ext>
            </a:extLst>
          </p:cNvPr>
          <p:cNvSpPr/>
          <p:nvPr/>
        </p:nvSpPr>
        <p:spPr>
          <a:xfrm>
            <a:off x="4722982" y="3140696"/>
            <a:ext cx="605307" cy="2704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C58AA4A-EAF6-4EED-89AE-83FAC54E6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880" y="2141409"/>
            <a:ext cx="8457613" cy="30024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FA2AFBB-AFAB-4C04-B72C-0C332E28B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880" y="2141409"/>
            <a:ext cx="8457613" cy="30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07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5" grpId="0"/>
      <p:bldP spid="4" grpId="0" animBg="1"/>
      <p:bldP spid="4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验证</a:t>
            </a:r>
            <a:r>
              <a:rPr kumimoji="1" lang="en-US" altLang="zh-CN" dirty="0"/>
              <a:t>JDK</a:t>
            </a:r>
            <a:r>
              <a:rPr kumimoji="1" lang="zh-CN" altLang="en-US" dirty="0"/>
              <a:t>安装成功的方式：查询</a:t>
            </a:r>
            <a:r>
              <a:rPr kumimoji="1" lang="en-US" altLang="zh-CN" dirty="0"/>
              <a:t>JDK</a:t>
            </a:r>
            <a:r>
              <a:rPr kumimoji="1" lang="zh-CN" altLang="en-US" dirty="0"/>
              <a:t>的版本号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981A8551-5DC4-491C-9272-9B0353263EF6}"/>
              </a:ext>
            </a:extLst>
          </p:cNvPr>
          <p:cNvSpPr txBox="1"/>
          <p:nvPr/>
        </p:nvSpPr>
        <p:spPr>
          <a:xfrm>
            <a:off x="731521" y="1457271"/>
            <a:ext cx="9855023" cy="1011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在命令行 窗口中分别输入</a:t>
            </a:r>
            <a:r>
              <a:rPr lang="en-US" altLang="zh-CN" sz="1600" dirty="0" err="1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–version 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及 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 –version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看版本提示，如果版本提示与自己安装的版本号一致，则代表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环境搭建成功。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271BE13-343B-4285-AD8D-504D5BA1A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740" y="2656325"/>
            <a:ext cx="7324725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119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045" y="997623"/>
            <a:ext cx="4199987" cy="517190"/>
          </a:xfrm>
        </p:spPr>
        <p:txBody>
          <a:bodyPr/>
          <a:lstStyle/>
          <a:p>
            <a:r>
              <a:rPr kumimoji="1" lang="en-US" altLang="zh-CN" dirty="0" err="1"/>
              <a:t>Javac</a:t>
            </a:r>
            <a:r>
              <a:rPr kumimoji="1" lang="en-US" altLang="zh-CN" dirty="0"/>
              <a:t>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java</a:t>
            </a:r>
            <a:r>
              <a:rPr kumimoji="1" lang="zh-CN" altLang="en-US" dirty="0"/>
              <a:t>介绍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0969059-F770-421B-9672-540016C4BB9F}"/>
              </a:ext>
            </a:extLst>
          </p:cNvPr>
          <p:cNvSpPr txBox="1"/>
          <p:nvPr/>
        </p:nvSpPr>
        <p:spPr>
          <a:xfrm>
            <a:off x="902544" y="4673166"/>
            <a:ext cx="8381415" cy="15034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说明：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将来我们写好的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都是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高级语言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计算机底层是硬件不能识别这些语言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必须先通过</a:t>
            </a:r>
            <a:r>
              <a:rPr lang="en-US" altLang="zh-CN" sz="1600" b="1" dirty="0" err="1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编译工具进行翻译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，然后再通过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执行工具执行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才可以驱动机器干活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zh-CN" altLang="en-US" sz="1600" b="1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9345B5E9-CDC0-40BD-97F3-50BC8185C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276" y="1745601"/>
            <a:ext cx="4695825" cy="2619375"/>
          </a:xfrm>
          <a:prstGeom prst="rect">
            <a:avLst/>
          </a:prstGeom>
        </p:spPr>
      </p:pic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644A4FC-9748-4B1F-94BF-EBD210712DC9}"/>
              </a:ext>
            </a:extLst>
          </p:cNvPr>
          <p:cNvCxnSpPr/>
          <p:nvPr/>
        </p:nvCxnSpPr>
        <p:spPr>
          <a:xfrm>
            <a:off x="4994032" y="3429000"/>
            <a:ext cx="148628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C45435F2-FAA7-4E51-ACB4-0B341C97BBAF}"/>
              </a:ext>
            </a:extLst>
          </p:cNvPr>
          <p:cNvSpPr txBox="1"/>
          <p:nvPr/>
        </p:nvSpPr>
        <p:spPr>
          <a:xfrm>
            <a:off x="6480313" y="3203318"/>
            <a:ext cx="2091193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编译工具</a:t>
            </a:r>
            <a:endParaRPr lang="en-US" altLang="zh-CN" sz="16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3DDAD0F4-A138-41F5-B33B-FD8A87D0365D}"/>
              </a:ext>
            </a:extLst>
          </p:cNvPr>
          <p:cNvCxnSpPr/>
          <p:nvPr/>
        </p:nvCxnSpPr>
        <p:spPr>
          <a:xfrm>
            <a:off x="5013111" y="2989766"/>
            <a:ext cx="148628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A3B2026A-FF56-4C83-8227-23E3D2F8191A}"/>
              </a:ext>
            </a:extLst>
          </p:cNvPr>
          <p:cNvSpPr txBox="1"/>
          <p:nvPr/>
        </p:nvSpPr>
        <p:spPr>
          <a:xfrm>
            <a:off x="6480312" y="2725462"/>
            <a:ext cx="2091193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执行工具</a:t>
            </a:r>
            <a:endParaRPr lang="en-US" altLang="zh-CN" sz="16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3720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57396" y="1295255"/>
            <a:ext cx="7081935" cy="4511040"/>
          </a:xfrm>
        </p:spPr>
        <p:txBody>
          <a:bodyPr/>
          <a:lstStyle/>
          <a:p>
            <a:r>
              <a:rPr lang="zh-CN" altLang="en-US" sz="1600" dirty="0"/>
              <a:t>搭建</a:t>
            </a:r>
            <a:r>
              <a:rPr lang="en-US" altLang="zh-CN" sz="1600" dirty="0"/>
              <a:t>java</a:t>
            </a:r>
            <a:r>
              <a:rPr lang="zh-CN" altLang="en-US" sz="1600" dirty="0"/>
              <a:t>开发环境需要安装什么？去哪里下载？</a:t>
            </a:r>
            <a:endParaRPr lang="en-US" altLang="zh-CN" sz="1600" b="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b="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	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 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 Development Kit ) 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开发者工具包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;  Oracle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官网。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en-US" altLang="zh-CN" sz="1600" dirty="0"/>
              <a:t>JDK</a:t>
            </a:r>
            <a:r>
              <a:rPr lang="zh-CN" altLang="en-US" sz="1600" dirty="0"/>
              <a:t>目前发展到哪里了，</a:t>
            </a:r>
            <a:r>
              <a:rPr lang="en-US" altLang="zh-CN" sz="1600" dirty="0"/>
              <a:t>LTS</a:t>
            </a:r>
            <a:r>
              <a:rPr lang="zh-CN" altLang="en-US" sz="1600" dirty="0"/>
              <a:t>版本有哪些，企业使用的</a:t>
            </a:r>
            <a:r>
              <a:rPr lang="en-US" altLang="zh-CN" sz="1600" dirty="0"/>
              <a:t>JDK</a:t>
            </a:r>
            <a:r>
              <a:rPr lang="zh-CN" altLang="en-US" sz="1600" dirty="0"/>
              <a:t>有什么特点？</a:t>
            </a:r>
            <a:endParaRPr lang="en-US" altLang="zh-CN" sz="16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 17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 8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11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17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，很多企业还在使用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 8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en-US" sz="1600" dirty="0"/>
              <a:t>如何验证</a:t>
            </a:r>
            <a:r>
              <a:rPr lang="en-US" altLang="zh-CN" sz="1600" dirty="0"/>
              <a:t>JDK</a:t>
            </a:r>
            <a:r>
              <a:rPr lang="zh-CN" altLang="en-US" sz="1600" dirty="0"/>
              <a:t>是否安装成功了？</a:t>
            </a:r>
            <a:endParaRPr lang="en-US" altLang="zh-CN" sz="16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在命令行窗口中，输入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 –version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 err="1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–version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看版本号。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en-US" altLang="zh-CN" sz="1600" dirty="0">
                <a:solidFill>
                  <a:srgbClr val="262626"/>
                </a:solidFill>
              </a:rPr>
              <a:t>Java</a:t>
            </a:r>
            <a:r>
              <a:rPr lang="zh-CN" altLang="en-US" sz="1600" dirty="0">
                <a:solidFill>
                  <a:srgbClr val="262626"/>
                </a:solidFill>
              </a:rPr>
              <a:t>开发环境最重要的</a:t>
            </a:r>
            <a:r>
              <a:rPr lang="en-US" altLang="zh-CN" sz="1600" dirty="0">
                <a:solidFill>
                  <a:srgbClr val="262626"/>
                </a:solidFill>
              </a:rPr>
              <a:t>2</a:t>
            </a:r>
            <a:r>
              <a:rPr lang="zh-CN" altLang="en-US" sz="1600" dirty="0">
                <a:solidFill>
                  <a:srgbClr val="262626"/>
                </a:solidFill>
              </a:rPr>
              <a:t>个命令是什么啊？</a:t>
            </a:r>
            <a:endParaRPr lang="en-US" altLang="zh-CN" sz="1600" dirty="0">
              <a:solidFill>
                <a:srgbClr val="262626"/>
              </a:solidFill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 err="1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编译命令、 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 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执行命令。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lvl="1">
              <a:lnSpc>
                <a:spcPct val="200000"/>
              </a:lnSpc>
            </a:pP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519381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3">
            <a:extLst>
              <a:ext uri="{FF2B5EF4-FFF2-40B4-BE49-F238E27FC236}">
                <a16:creationId xmlns:a16="http://schemas.microsoft.com/office/drawing/2014/main" id="{46F086F8-C0C2-4B8B-BACA-3D81D7372490}"/>
              </a:ext>
            </a:extLst>
          </p:cNvPr>
          <p:cNvSpPr txBox="1">
            <a:spLocks/>
          </p:cNvSpPr>
          <p:nvPr/>
        </p:nvSpPr>
        <p:spPr>
          <a:xfrm>
            <a:off x="648650" y="1226002"/>
            <a:ext cx="4697792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补充几个命令行窗口的常用命令（记一下）</a:t>
            </a:r>
          </a:p>
        </p:txBody>
      </p: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BC0AF7E3-D917-4467-A6FD-36BF36070C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902208"/>
              </p:ext>
            </p:extLst>
          </p:nvPr>
        </p:nvGraphicFramePr>
        <p:xfrm>
          <a:off x="718832" y="2015411"/>
          <a:ext cx="6549715" cy="3858681"/>
        </p:xfrm>
        <a:graphic>
          <a:graphicData uri="http://schemas.openxmlformats.org/drawingml/2006/table">
            <a:tbl>
              <a:tblPr/>
              <a:tblGrid>
                <a:gridCol w="1647767">
                  <a:extLst>
                    <a:ext uri="{9D8B030D-6E8A-4147-A177-3AD203B41FA5}">
                      <a16:colId xmlns:a16="http://schemas.microsoft.com/office/drawing/2014/main" val="1138920238"/>
                    </a:ext>
                  </a:extLst>
                </a:gridCol>
                <a:gridCol w="4901948">
                  <a:extLst>
                    <a:ext uri="{9D8B030D-6E8A-4147-A177-3AD203B41FA5}">
                      <a16:colId xmlns:a16="http://schemas.microsoft.com/office/drawing/2014/main" val="432614512"/>
                    </a:ext>
                  </a:extLst>
                </a:gridCol>
              </a:tblGrid>
              <a:tr h="53184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常用命令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作用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2419644"/>
                  </a:ext>
                </a:extLst>
              </a:tr>
              <a:tr h="54776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     盘符：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切换到某个盘下：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D</a:t>
                      </a: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：， 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C: 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203927"/>
                  </a:ext>
                </a:extLst>
              </a:tr>
              <a:tr h="64655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dir</a:t>
                      </a: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查看当前路径下的文件信息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539613"/>
                  </a:ext>
                </a:extLst>
              </a:tr>
              <a:tr h="158475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cd</a:t>
                      </a: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进入单级目录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: cd itheima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进入多级目录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: cd  D:\itheima\JavaSE\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第一天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回退到上一级目录：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cd ..</a:t>
                      </a: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回退到盘符根目录：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cd \</a:t>
                      </a: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  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165722"/>
                  </a:ext>
                </a:extLst>
              </a:tr>
              <a:tr h="54776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cls</a:t>
                      </a: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清屏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82933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3412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36342" y="1277568"/>
            <a:ext cx="7615699" cy="4511040"/>
          </a:xfrm>
        </p:spPr>
        <p:txBody>
          <a:bodyPr/>
          <a:lstStyle/>
          <a:p>
            <a:r>
              <a:rPr lang="zh-CN" altLang="en-US" dirty="0"/>
              <a:t> 命令行窗口中常用的命令有哪些？</a:t>
            </a:r>
            <a:endParaRPr lang="en-US" altLang="zh-CN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盘符：</a:t>
            </a:r>
            <a:endParaRPr lang="en-US" altLang="zh-CN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dirty="0" err="1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dir</a:t>
            </a:r>
            <a:endParaRPr lang="en-US" altLang="zh-CN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cd </a:t>
            </a:r>
            <a:r>
              <a:rPr lang="zh-CN" altLang="en-US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路径 </a:t>
            </a:r>
            <a:endParaRPr lang="en-US" altLang="zh-CN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dirty="0" err="1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cls</a:t>
            </a:r>
            <a:endParaRPr lang="en-US" altLang="zh-CN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0704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14851" y="767443"/>
            <a:ext cx="6123207" cy="562627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lang="en-US" altLang="zh-CN" sz="1600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开发环境的准备：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简介、安装、常用命令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入门程序</a:t>
            </a:r>
            <a:r>
              <a:rPr kumimoji="1"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-HelloWorld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HelloWorld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程序常见问题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程序的执行原理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的组成、跨平台原理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安装后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Java_home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buNone/>
            </a:pP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4723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6387D3-8DE0-9C83-F15F-B1647B963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7810" y="2878300"/>
            <a:ext cx="6600627" cy="956322"/>
          </a:xfrm>
        </p:spPr>
        <p:txBody>
          <a:bodyPr/>
          <a:lstStyle/>
          <a:p>
            <a:r>
              <a:rPr kumimoji="1" lang="en-US" altLang="zh-CN" sz="6600" dirty="0"/>
              <a:t>Java</a:t>
            </a:r>
            <a:r>
              <a:rPr kumimoji="1" lang="zh-CN" altLang="en-US" sz="6600" dirty="0"/>
              <a:t>背景知识</a:t>
            </a:r>
            <a:endParaRPr lang="zh-CN" altLang="en-US" sz="6600" dirty="0"/>
          </a:p>
        </p:txBody>
      </p:sp>
      <p:pic>
        <p:nvPicPr>
          <p:cNvPr id="9" name="Picture 9" descr="C:\Users\admin\Desktop\816222-20150928161843261-1576526614.png">
            <a:extLst>
              <a:ext uri="{FF2B5EF4-FFF2-40B4-BE49-F238E27FC236}">
                <a16:creationId xmlns:a16="http://schemas.microsoft.com/office/drawing/2014/main" id="{32202D15-3D9A-444F-AA72-941C59DBD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84" y="1054621"/>
            <a:ext cx="2518878" cy="150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文本占位符 3">
            <a:extLst>
              <a:ext uri="{FF2B5EF4-FFF2-40B4-BE49-F238E27FC236}">
                <a16:creationId xmlns:a16="http://schemas.microsoft.com/office/drawing/2014/main" id="{1D278F00-E9CD-4301-AF3A-83B8B6F74B1C}"/>
              </a:ext>
            </a:extLst>
          </p:cNvPr>
          <p:cNvSpPr txBox="1">
            <a:spLocks/>
          </p:cNvSpPr>
          <p:nvPr/>
        </p:nvSpPr>
        <p:spPr>
          <a:xfrm>
            <a:off x="710881" y="955052"/>
            <a:ext cx="2334536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5BD78AE-DA1A-4753-9225-EB03E7DC533A}"/>
              </a:ext>
            </a:extLst>
          </p:cNvPr>
          <p:cNvSpPr txBox="1"/>
          <p:nvPr/>
        </p:nvSpPr>
        <p:spPr>
          <a:xfrm>
            <a:off x="8260011" y="6341582"/>
            <a:ext cx="286246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i="0" dirty="0"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1955</a:t>
            </a:r>
            <a:r>
              <a:rPr lang="zh-CN" altLang="en-US" sz="1100" i="0" dirty="0"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年</a:t>
            </a:r>
            <a:r>
              <a:rPr lang="en-US" altLang="zh-CN" sz="1100" i="0" dirty="0"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5</a:t>
            </a:r>
            <a:r>
              <a:rPr lang="zh-CN" altLang="en-US" sz="1100" i="0" dirty="0"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月</a:t>
            </a:r>
            <a:r>
              <a:rPr lang="en-US" altLang="zh-CN" sz="1100" i="0" dirty="0"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19</a:t>
            </a:r>
            <a:r>
              <a:rPr lang="zh-CN" altLang="en-US" sz="1100" i="0" dirty="0"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日出生于加拿大</a:t>
            </a:r>
            <a:endParaRPr lang="zh-CN" altLang="en-US" sz="1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D9228D8-AFAD-A54B-E4D9-671520ED2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331" y="2635730"/>
            <a:ext cx="20447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8135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6461" y="1026893"/>
            <a:ext cx="10749599" cy="517190"/>
          </a:xfrm>
        </p:spPr>
        <p:txBody>
          <a:bodyPr/>
          <a:lstStyle/>
          <a:p>
            <a:r>
              <a:rPr kumimoji="1" lang="en-US" altLang="zh-CN"/>
              <a:t>Java </a:t>
            </a:r>
            <a:r>
              <a:rPr kumimoji="1" lang="zh-CN" altLang="en-US" dirty="0"/>
              <a:t>程序开发的三个步骤</a:t>
            </a: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AFB73FC-3FE3-4CF2-9FEB-6732D3AE8102}"/>
              </a:ext>
            </a:extLst>
          </p:cNvPr>
          <p:cNvSpPr txBox="1"/>
          <p:nvPr/>
        </p:nvSpPr>
        <p:spPr>
          <a:xfrm>
            <a:off x="710880" y="1379483"/>
            <a:ext cx="6532400" cy="611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ea typeface="Alibaba PuHuiTi R" pitchFamily="18" charset="-122"/>
              </a:rPr>
              <a:t>开发 </a:t>
            </a:r>
            <a:r>
              <a:rPr lang="en-US" altLang="zh-CN" sz="1600" dirty="0">
                <a:solidFill>
                  <a:srgbClr val="262626"/>
                </a:solidFill>
                <a:ea typeface="Alibaba PuHuiTi R" pitchFamily="18" charset="-122"/>
              </a:rPr>
              <a:t>Java </a:t>
            </a:r>
            <a:r>
              <a:rPr lang="zh-CN" altLang="en-US" sz="1600" dirty="0">
                <a:solidFill>
                  <a:srgbClr val="262626"/>
                </a:solidFill>
                <a:ea typeface="Alibaba PuHuiTi R" pitchFamily="18" charset="-122"/>
              </a:rPr>
              <a:t>程序，需要三个步骤：</a:t>
            </a:r>
            <a:r>
              <a:rPr lang="zh-CN" altLang="en-US" sz="1600" dirty="0">
                <a:solidFill>
                  <a:srgbClr val="C00000"/>
                </a:solidFill>
                <a:ea typeface="Alibaba PuHuiTi R" pitchFamily="18" charset="-122"/>
              </a:rPr>
              <a:t>编写代码，编译代码，运行代码</a:t>
            </a:r>
            <a:endParaRPr lang="en-US" altLang="zh-CN" sz="1600" dirty="0">
              <a:solidFill>
                <a:srgbClr val="C00000"/>
              </a:solidFill>
              <a:ea typeface="Alibaba PuHuiTi R" pitchFamily="18" charset="-122"/>
            </a:endParaRPr>
          </a:p>
        </p:txBody>
      </p:sp>
      <p:pic>
        <p:nvPicPr>
          <p:cNvPr id="17" name="Picture 4">
            <a:extLst>
              <a:ext uri="{FF2B5EF4-FFF2-40B4-BE49-F238E27FC236}">
                <a16:creationId xmlns:a16="http://schemas.microsoft.com/office/drawing/2014/main" id="{DAB62AD8-FB87-4960-84A4-2AC227A44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129" y="2564726"/>
            <a:ext cx="635000" cy="78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CA4D0A66-A195-43A2-9C61-5F6FAF97D69F}"/>
              </a:ext>
            </a:extLst>
          </p:cNvPr>
          <p:cNvSpPr txBox="1"/>
          <p:nvPr/>
        </p:nvSpPr>
        <p:spPr>
          <a:xfrm>
            <a:off x="3667240" y="3444237"/>
            <a:ext cx="1675459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HelloWorld</a:t>
            </a:r>
            <a:r>
              <a:rPr lang="en-US" altLang="zh-CN" sz="14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.java</a:t>
            </a:r>
            <a:endParaRPr lang="zh-CN" altLang="en-US" sz="1400" dirty="0">
              <a:solidFill>
                <a:srgbClr val="C00000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1D2CD4D-2492-491A-88ED-BDC302A3A030}"/>
              </a:ext>
            </a:extLst>
          </p:cNvPr>
          <p:cNvSpPr/>
          <p:nvPr/>
        </p:nvSpPr>
        <p:spPr>
          <a:xfrm>
            <a:off x="5670157" y="2564726"/>
            <a:ext cx="1151467" cy="38100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400" b="1" dirty="0">
                <a:solidFill>
                  <a:srgbClr val="FFFFFF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2.</a:t>
            </a:r>
            <a:r>
              <a:rPr lang="zh-CN" altLang="en-US" sz="1400" b="1" dirty="0">
                <a:solidFill>
                  <a:srgbClr val="FFFFFF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编译代码</a:t>
            </a:r>
          </a:p>
        </p:txBody>
      </p:sp>
      <p:pic>
        <p:nvPicPr>
          <p:cNvPr id="23" name="Picture 4">
            <a:extLst>
              <a:ext uri="{FF2B5EF4-FFF2-40B4-BE49-F238E27FC236}">
                <a16:creationId xmlns:a16="http://schemas.microsoft.com/office/drawing/2014/main" id="{F644372C-2248-405D-BB21-61712D26B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3652" y="2564726"/>
            <a:ext cx="635000" cy="78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71DDD4C9-5B70-4848-9BD5-A08E8413EA5C}"/>
              </a:ext>
            </a:extLst>
          </p:cNvPr>
          <p:cNvSpPr txBox="1"/>
          <p:nvPr/>
        </p:nvSpPr>
        <p:spPr>
          <a:xfrm>
            <a:off x="7313982" y="3458336"/>
            <a:ext cx="1757404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HelloWorld</a:t>
            </a:r>
            <a:r>
              <a:rPr lang="en-US" altLang="zh-CN" sz="1400" dirty="0" err="1">
                <a:solidFill>
                  <a:srgbClr val="AD2B26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.class</a:t>
            </a:r>
            <a:endParaRPr lang="zh-CN" altLang="en-US" sz="1400" dirty="0">
              <a:solidFill>
                <a:srgbClr val="AD2B26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351AA16-0416-43EE-8A57-ACECFECCDEA2}"/>
              </a:ext>
            </a:extLst>
          </p:cNvPr>
          <p:cNvSpPr txBox="1"/>
          <p:nvPr/>
        </p:nvSpPr>
        <p:spPr>
          <a:xfrm>
            <a:off x="3826483" y="3762061"/>
            <a:ext cx="16754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4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【</a:t>
            </a:r>
            <a:r>
              <a:rPr lang="zh-CN" altLang="en-US" sz="14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源代码文件</a:t>
            </a:r>
            <a:r>
              <a:rPr lang="en-US" altLang="zh-CN" sz="14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】</a:t>
            </a:r>
            <a:endParaRPr lang="zh-CN" altLang="en-US" sz="1400" dirty="0">
              <a:solidFill>
                <a:srgbClr val="AD2B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7E04227-95C2-4ACE-A6ED-DD46EA310868}"/>
              </a:ext>
            </a:extLst>
          </p:cNvPr>
          <p:cNvSpPr txBox="1"/>
          <p:nvPr/>
        </p:nvSpPr>
        <p:spPr>
          <a:xfrm>
            <a:off x="7449824" y="3725342"/>
            <a:ext cx="14436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4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【</a:t>
            </a:r>
            <a:r>
              <a:rPr lang="zh-CN" altLang="en-US" sz="14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字节码文件</a:t>
            </a:r>
            <a:r>
              <a:rPr lang="en-US" altLang="zh-CN" sz="14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】</a:t>
            </a:r>
            <a:endParaRPr lang="zh-CN" altLang="en-US" sz="1400" dirty="0">
              <a:solidFill>
                <a:srgbClr val="AD2B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CE3E68E3-D9B8-4BB9-91BA-B1FA350AE5B3}"/>
              </a:ext>
            </a:extLst>
          </p:cNvPr>
          <p:cNvCxnSpPr>
            <a:cxnSpLocks/>
            <a:stCxn id="20" idx="3"/>
            <a:endCxn id="24" idx="1"/>
          </p:cNvCxnSpPr>
          <p:nvPr/>
        </p:nvCxnSpPr>
        <p:spPr>
          <a:xfrm>
            <a:off x="5342699" y="3598126"/>
            <a:ext cx="1971283" cy="140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5BFD5E20-7173-4D2F-9E0C-A03416D13530}"/>
              </a:ext>
            </a:extLst>
          </p:cNvPr>
          <p:cNvCxnSpPr>
            <a:cxnSpLocks/>
          </p:cNvCxnSpPr>
          <p:nvPr/>
        </p:nvCxnSpPr>
        <p:spPr>
          <a:xfrm>
            <a:off x="9083389" y="3622943"/>
            <a:ext cx="198829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DBA6C852-7D49-43AA-B3A2-58E397174747}"/>
              </a:ext>
            </a:extLst>
          </p:cNvPr>
          <p:cNvSpPr/>
          <p:nvPr/>
        </p:nvSpPr>
        <p:spPr>
          <a:xfrm>
            <a:off x="9248825" y="2564726"/>
            <a:ext cx="1151467" cy="38100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400" b="1" dirty="0">
                <a:solidFill>
                  <a:srgbClr val="FFFFFF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3.</a:t>
            </a:r>
            <a:r>
              <a:rPr lang="zh-CN" altLang="en-US" sz="1400" b="1" dirty="0">
                <a:solidFill>
                  <a:srgbClr val="FFFFFF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运行代码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4B995E7D-3337-47E9-987C-C804595ED3F8}"/>
              </a:ext>
            </a:extLst>
          </p:cNvPr>
          <p:cNvSpPr txBox="1"/>
          <p:nvPr/>
        </p:nvSpPr>
        <p:spPr>
          <a:xfrm>
            <a:off x="9248825" y="3200868"/>
            <a:ext cx="155793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rgbClr val="0070C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rgbClr val="0070C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运行</a:t>
            </a: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02231153-7FE0-4F18-9BEE-27C02965D4EE}"/>
              </a:ext>
            </a:extLst>
          </p:cNvPr>
          <p:cNvCxnSpPr>
            <a:cxnSpLocks/>
          </p:cNvCxnSpPr>
          <p:nvPr/>
        </p:nvCxnSpPr>
        <p:spPr>
          <a:xfrm>
            <a:off x="2603715" y="3598125"/>
            <a:ext cx="9779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5">
            <a:extLst>
              <a:ext uri="{FF2B5EF4-FFF2-40B4-BE49-F238E27FC236}">
                <a16:creationId xmlns:a16="http://schemas.microsoft.com/office/drawing/2014/main" id="{257BD4DF-1A24-49DE-B75E-24B4956B4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244" y="3050197"/>
            <a:ext cx="1087857" cy="909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474BEE24-FD33-4724-A209-C5407419EE2F}"/>
              </a:ext>
            </a:extLst>
          </p:cNvPr>
          <p:cNvSpPr/>
          <p:nvPr/>
        </p:nvSpPr>
        <p:spPr>
          <a:xfrm>
            <a:off x="2400035" y="2577426"/>
            <a:ext cx="1426448" cy="38100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400" b="1" dirty="0">
                <a:solidFill>
                  <a:srgbClr val="FFFFFF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1.</a:t>
            </a:r>
            <a:r>
              <a:rPr lang="zh-CN" altLang="en-US" sz="1400" b="1" dirty="0">
                <a:solidFill>
                  <a:srgbClr val="FFFFFF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编写代码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06E959F-550A-4AC4-8808-FA41AE2007E5}"/>
              </a:ext>
            </a:extLst>
          </p:cNvPr>
          <p:cNvSpPr txBox="1"/>
          <p:nvPr/>
        </p:nvSpPr>
        <p:spPr>
          <a:xfrm>
            <a:off x="746461" y="4872186"/>
            <a:ext cx="873544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第一个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程序建议使用记事本书写。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建议代码文件名全英文，首字母大写，满足驼峰模式，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源代码文件的</a:t>
            </a:r>
            <a:r>
              <a:rPr lang="zh-CN" altLang="en-US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后缀必须是</a:t>
            </a:r>
            <a:r>
              <a:rPr lang="en-US" altLang="zh-CN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.java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20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D7B0678-A79D-4F9E-9D86-62E590890FA7}"/>
              </a:ext>
            </a:extLst>
          </p:cNvPr>
          <p:cNvSpPr txBox="1"/>
          <p:nvPr/>
        </p:nvSpPr>
        <p:spPr>
          <a:xfrm>
            <a:off x="746461" y="4491391"/>
            <a:ext cx="15705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注意事项：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AE799CA-7CFB-4271-930E-4C20502DC6E8}"/>
              </a:ext>
            </a:extLst>
          </p:cNvPr>
          <p:cNvSpPr txBox="1"/>
          <p:nvPr/>
        </p:nvSpPr>
        <p:spPr>
          <a:xfrm>
            <a:off x="5555001" y="3164212"/>
            <a:ext cx="17469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rgbClr val="0070C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</a:t>
            </a:r>
            <a:r>
              <a:rPr lang="en-US" altLang="zh-CN" sz="1600" dirty="0" err="1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zh-CN" altLang="en-US" sz="1600" dirty="0">
                <a:solidFill>
                  <a:srgbClr val="0070C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编译</a:t>
            </a:r>
          </a:p>
        </p:txBody>
      </p:sp>
    </p:spTree>
    <p:extLst>
      <p:ext uri="{BB962C8B-B14F-4D97-AF65-F5344CB8AC3E}">
        <p14:creationId xmlns:p14="http://schemas.microsoft.com/office/powerpoint/2010/main" val="2769754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6461" y="1026893"/>
            <a:ext cx="10749599" cy="517190"/>
          </a:xfrm>
        </p:spPr>
        <p:txBody>
          <a:bodyPr/>
          <a:lstStyle/>
          <a:p>
            <a:r>
              <a:rPr kumimoji="1" lang="zh-CN" altLang="en-US" dirty="0"/>
              <a:t>编写代码</a:t>
            </a:r>
          </a:p>
        </p:txBody>
      </p:sp>
      <p:sp>
        <p:nvSpPr>
          <p:cNvPr id="31" name="TextBox 3">
            <a:extLst>
              <a:ext uri="{FF2B5EF4-FFF2-40B4-BE49-F238E27FC236}">
                <a16:creationId xmlns:a16="http://schemas.microsoft.com/office/drawing/2014/main" id="{DA1A9279-77A3-450B-972C-8DA4564094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461" y="1530330"/>
            <a:ext cx="10303832" cy="4271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第一个程序的代码如下：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D33A690-E950-4AF0-8CCC-4C190319B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109" y="2047520"/>
            <a:ext cx="7058025" cy="248602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998EA20-1A34-4A79-B4ED-D1E2E08F7240}"/>
              </a:ext>
            </a:extLst>
          </p:cNvPr>
          <p:cNvSpPr txBox="1"/>
          <p:nvPr/>
        </p:nvSpPr>
        <p:spPr>
          <a:xfrm>
            <a:off x="834109" y="4805109"/>
            <a:ext cx="6094708" cy="7956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注意：文件名称必须与代码中的类名称一致。</a:t>
            </a:r>
            <a:endParaRPr lang="en-US" altLang="zh-CN" sz="16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保存文件：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ctrl + s</a:t>
            </a:r>
            <a:endParaRPr lang="zh-CN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466224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6461" y="1026893"/>
            <a:ext cx="10749599" cy="517190"/>
          </a:xfrm>
        </p:spPr>
        <p:txBody>
          <a:bodyPr/>
          <a:lstStyle/>
          <a:p>
            <a:r>
              <a:rPr kumimoji="1" lang="zh-CN" altLang="en-US" dirty="0"/>
              <a:t>编译代码、运行代码</a:t>
            </a: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C52C8B81-58F2-4C05-812D-4FBD56A2C1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461" y="1664944"/>
            <a:ext cx="7543800" cy="41115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Alibaba PuHuiTi R"/>
              </a:rPr>
              <a:t>编译：</a:t>
            </a:r>
            <a:r>
              <a:rPr lang="en-US" altLang="zh-CN" sz="1600" dirty="0" err="1">
                <a:solidFill>
                  <a:srgbClr val="262626"/>
                </a:solidFill>
                <a:latin typeface="微软雅黑" panose="020B0503020204020204" pitchFamily="34" charset="-122"/>
                <a:ea typeface="Alibaba PuHuiTi R"/>
              </a:rPr>
              <a:t>javac</a:t>
            </a:r>
            <a:r>
              <a:rPr lang="en-US" altLang="zh-CN" sz="1600" dirty="0">
                <a:solidFill>
                  <a:srgbClr val="262626"/>
                </a:solidFill>
                <a:latin typeface="微软雅黑" panose="020B0503020204020204" pitchFamily="34" charset="-122"/>
                <a:ea typeface="Alibaba PuHuiTi R"/>
              </a:rPr>
              <a:t> </a:t>
            </a: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Alibaba PuHuiTi R"/>
              </a:rPr>
              <a:t>文件名</a:t>
            </a:r>
            <a:r>
              <a:rPr lang="en-US" altLang="zh-CN" sz="1600" dirty="0">
                <a:solidFill>
                  <a:srgbClr val="262626"/>
                </a:solidFill>
                <a:latin typeface="微软雅黑" panose="020B0503020204020204" pitchFamily="34" charset="-122"/>
                <a:ea typeface="Alibaba PuHuiTi R"/>
              </a:rPr>
              <a:t>.java</a:t>
            </a: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  <a:defRPr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Alibaba PuHuiTi R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  <a:defRPr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Alibaba PuHuiTi R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  <a:defRPr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Alibaba PuHuiTi R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  <a:defRPr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Alibaba PuHuiTi R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  <a:defRPr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Alibaba PuHuiTi R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  <a:defRPr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Alibaba PuHuiTi R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  <a:defRPr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Alibaba PuHuiTi R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Alibaba PuHuiTi R"/>
              </a:rPr>
              <a:t>运行：</a:t>
            </a:r>
            <a:r>
              <a:rPr lang="en-US" altLang="zh-CN" sz="1600" dirty="0">
                <a:solidFill>
                  <a:srgbClr val="262626"/>
                </a:solidFill>
                <a:latin typeface="微软雅黑" panose="020B0503020204020204" pitchFamily="34" charset="-122"/>
                <a:ea typeface="Alibaba PuHuiTi R"/>
              </a:rPr>
              <a:t>java </a:t>
            </a: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Alibaba PuHuiTi R"/>
              </a:rPr>
              <a:t>类名</a:t>
            </a: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Alibaba PuHuiTi R"/>
            </a:endParaRPr>
          </a:p>
          <a:p>
            <a:pPr>
              <a:lnSpc>
                <a:spcPct val="150000"/>
              </a:lnSpc>
              <a:defRPr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Alibaba PuHuiTi R"/>
            </a:endParaRPr>
          </a:p>
          <a:p>
            <a:pPr>
              <a:lnSpc>
                <a:spcPct val="150000"/>
              </a:lnSpc>
              <a:defRPr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Alibaba PuHuiTi R"/>
            </a:endParaRP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D4EE5478-F8DE-4507-AE9C-50F865B29A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8678" y="2198898"/>
            <a:ext cx="3314058" cy="418191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rgbClr val="262626"/>
                </a:solidFill>
                <a:latin typeface="微软雅黑" panose="020B0503020204020204" pitchFamily="34" charset="-122"/>
                <a:ea typeface="Alibaba PuHuiTi R"/>
              </a:defRPr>
            </a:lvl1pPr>
            <a:lvl2pPr marL="742950" indent="-28575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范例：</a:t>
            </a:r>
            <a:r>
              <a:rPr lang="en-US" altLang="zh-CN" b="1" dirty="0" err="1">
                <a:solidFill>
                  <a:srgbClr val="C00000"/>
                </a:solidFill>
              </a:rPr>
              <a:t>javac</a:t>
            </a:r>
            <a:r>
              <a:rPr lang="en-US" altLang="zh-CN" b="1" dirty="0">
                <a:solidFill>
                  <a:srgbClr val="C00000"/>
                </a:solidFill>
              </a:rPr>
              <a:t> HelloWorld.java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FA1DECD7-B451-4AD5-A681-0DC8AD5393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2045" y="5193056"/>
            <a:ext cx="2469400" cy="418191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Alibaba PuHuiTi R"/>
              </a:rPr>
              <a:t>范例：</a:t>
            </a:r>
            <a:r>
              <a:rPr lang="en-US" altLang="zh-CN" sz="1600" b="1" dirty="0">
                <a:solidFill>
                  <a:srgbClr val="C00000"/>
                </a:solidFill>
                <a:latin typeface="微软雅黑" panose="020B0503020204020204" pitchFamily="34" charset="-122"/>
                <a:ea typeface="Alibaba PuHuiTi R"/>
              </a:rPr>
              <a:t>java HelloWorld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5CCF476-46D9-468B-BE83-9BA442C6E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78" y="2760901"/>
            <a:ext cx="3000375" cy="158115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F7097C0-13B7-4733-B8D5-0CA5754B4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227" y="5128796"/>
            <a:ext cx="5867400" cy="7334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4688ECF-E549-4984-A96E-EAC70A6737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3777" y="2131314"/>
            <a:ext cx="6038850" cy="4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944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6461" y="1026893"/>
            <a:ext cx="10749599" cy="517190"/>
          </a:xfrm>
        </p:spPr>
        <p:txBody>
          <a:bodyPr/>
          <a:lstStyle/>
          <a:p>
            <a:r>
              <a:rPr kumimoji="1" lang="en-US" altLang="zh-CN" dirty="0" err="1"/>
              <a:t>HellWorld</a:t>
            </a:r>
            <a:r>
              <a:rPr kumimoji="1" lang="zh-CN" altLang="en-US" dirty="0"/>
              <a:t>程序介绍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7D5F311F-B4CD-4375-832F-2C17AD6D880E}"/>
              </a:ext>
            </a:extLst>
          </p:cNvPr>
          <p:cNvSpPr txBox="1"/>
          <p:nvPr/>
        </p:nvSpPr>
        <p:spPr>
          <a:xfrm>
            <a:off x="710880" y="2122651"/>
            <a:ext cx="5770944" cy="2246769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class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HelloWorld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{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main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String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[] args) {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 HelloWorld 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1400" dirty="0">
              <a:solidFill>
                <a:srgbClr val="080808"/>
              </a:solidFill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zh-CN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3" name="连接符: 肘形 12">
            <a:extLst>
              <a:ext uri="{FF2B5EF4-FFF2-40B4-BE49-F238E27FC236}">
                <a16:creationId xmlns:a16="http://schemas.microsoft.com/office/drawing/2014/main" id="{20F22FE5-54B4-427A-92D4-FA2A4DCD9DCE}"/>
              </a:ext>
            </a:extLst>
          </p:cNvPr>
          <p:cNvCxnSpPr/>
          <p:nvPr/>
        </p:nvCxnSpPr>
        <p:spPr>
          <a:xfrm flipV="1">
            <a:off x="1693572" y="1635973"/>
            <a:ext cx="5157989" cy="521238"/>
          </a:xfrm>
          <a:prstGeom prst="bentConnector3">
            <a:avLst>
              <a:gd name="adj1" fmla="val -62"/>
            </a:avLst>
          </a:prstGeom>
          <a:ln w="254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8">
            <a:extLst>
              <a:ext uri="{FF2B5EF4-FFF2-40B4-BE49-F238E27FC236}">
                <a16:creationId xmlns:a16="http://schemas.microsoft.com/office/drawing/2014/main" id="{F7F2F0C8-B96E-48A2-AAA5-11C536DFD2F9}"/>
              </a:ext>
            </a:extLst>
          </p:cNvPr>
          <p:cNvSpPr txBox="1"/>
          <p:nvPr/>
        </p:nvSpPr>
        <p:spPr>
          <a:xfrm>
            <a:off x="6851561" y="1362855"/>
            <a:ext cx="4989144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class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：定义一个类，后面跟上的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HelloWorld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是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类名称</a:t>
            </a:r>
            <a:endParaRPr lang="en-US" altLang="zh-CN" sz="16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87057907-5AD4-4960-BA13-C419A2FF6516}"/>
              </a:ext>
            </a:extLst>
          </p:cNvPr>
          <p:cNvCxnSpPr>
            <a:cxnSpLocks/>
          </p:cNvCxnSpPr>
          <p:nvPr/>
        </p:nvCxnSpPr>
        <p:spPr>
          <a:xfrm>
            <a:off x="1211766" y="2929054"/>
            <a:ext cx="5639795" cy="0"/>
          </a:xfrm>
          <a:prstGeom prst="straightConnector1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8">
            <a:extLst>
              <a:ext uri="{FF2B5EF4-FFF2-40B4-BE49-F238E27FC236}">
                <a16:creationId xmlns:a16="http://schemas.microsoft.com/office/drawing/2014/main" id="{CFBDD86E-3E29-4B99-B8C0-FCA2AC165EA7}"/>
              </a:ext>
            </a:extLst>
          </p:cNvPr>
          <p:cNvSpPr txBox="1"/>
          <p:nvPr/>
        </p:nvSpPr>
        <p:spPr>
          <a:xfrm>
            <a:off x="6851561" y="2658026"/>
            <a:ext cx="4896154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程序执行时的入口点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main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方法也称之为主方法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A5AA5B0A-2539-42AC-B0AC-FB4BCA3B45B1}"/>
              </a:ext>
            </a:extLst>
          </p:cNvPr>
          <p:cNvCxnSpPr/>
          <p:nvPr/>
        </p:nvCxnSpPr>
        <p:spPr>
          <a:xfrm>
            <a:off x="1549831" y="3429000"/>
            <a:ext cx="5301730" cy="0"/>
          </a:xfrm>
          <a:prstGeom prst="straightConnector1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8">
            <a:extLst>
              <a:ext uri="{FF2B5EF4-FFF2-40B4-BE49-F238E27FC236}">
                <a16:creationId xmlns:a16="http://schemas.microsoft.com/office/drawing/2014/main" id="{681F8275-02CC-47B8-91FB-67DB8B41AE5E}"/>
              </a:ext>
            </a:extLst>
          </p:cNvPr>
          <p:cNvSpPr txBox="1"/>
          <p:nvPr/>
        </p:nvSpPr>
        <p:spPr>
          <a:xfrm>
            <a:off x="6851561" y="3200083"/>
            <a:ext cx="4989144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打印语句，使程序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在控制台打印双引号所包裹的内容</a:t>
            </a:r>
            <a:endParaRPr lang="en-US" altLang="zh-CN" sz="16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A8828E8D-F45C-49A7-B13C-1AAF849DEDCD}"/>
              </a:ext>
            </a:extLst>
          </p:cNvPr>
          <p:cNvSpPr/>
          <p:nvPr/>
        </p:nvSpPr>
        <p:spPr>
          <a:xfrm>
            <a:off x="2002665" y="2157211"/>
            <a:ext cx="1152659" cy="228917"/>
          </a:xfrm>
          <a:prstGeom prst="round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7B20661C-7C3B-4867-9166-F83FC5A4A0CE}"/>
              </a:ext>
            </a:extLst>
          </p:cNvPr>
          <p:cNvSpPr/>
          <p:nvPr/>
        </p:nvSpPr>
        <p:spPr>
          <a:xfrm>
            <a:off x="3596352" y="3028148"/>
            <a:ext cx="1152659" cy="228917"/>
          </a:xfrm>
          <a:prstGeom prst="round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8167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01963" y="1173480"/>
            <a:ext cx="6952773" cy="4511040"/>
          </a:xfrm>
        </p:spPr>
        <p:txBody>
          <a:bodyPr/>
          <a:lstStyle/>
          <a:p>
            <a:pPr lvl="1">
              <a:lnSpc>
                <a:spcPct val="200000"/>
              </a:lnSpc>
            </a:pPr>
            <a:r>
              <a:rPr lang="en-US" altLang="zh-CN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lang="zh-CN" altLang="en-US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、开发一个</a:t>
            </a:r>
            <a:r>
              <a:rPr lang="en-US" altLang="zh-CN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程序要经历哪些步骤？</a:t>
            </a:r>
            <a:endParaRPr lang="en-US" altLang="zh-CN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504920" lvl="2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编写、编译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</a:t>
            </a:r>
            <a:r>
              <a:rPr lang="en-US" altLang="zh-CN" sz="1600" dirty="0" err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、运行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(java)</a:t>
            </a:r>
          </a:p>
          <a:p>
            <a:pPr lvl="1">
              <a:lnSpc>
                <a:spcPct val="200000"/>
              </a:lnSpc>
            </a:pPr>
            <a:r>
              <a:rPr lang="en-US" altLang="zh-CN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r>
              <a:rPr lang="zh-CN" altLang="en-US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代码编写有什么基本要求？</a:t>
            </a:r>
            <a:endParaRPr lang="en-US" altLang="zh-CN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504920" lvl="2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文件名称的后缀必须是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结尾。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504920" lvl="2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文件名称必须与代码的类名称一致。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504920" lvl="2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必须使用英文模式下的符号。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504920" lvl="2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zh-CN" altLang="en-US" sz="1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404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968495A-3E7D-644A-9FE8-5D1024F23E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48926" y="986958"/>
            <a:ext cx="9214230" cy="517190"/>
          </a:xfrm>
        </p:spPr>
        <p:txBody>
          <a:bodyPr/>
          <a:lstStyle/>
          <a:p>
            <a:r>
              <a:rPr lang="en-US" altLang="zh-CN" dirty="0"/>
              <a:t>Java</a:t>
            </a:r>
            <a:r>
              <a:rPr lang="zh-CN" altLang="en-US" dirty="0"/>
              <a:t>入门程序练习</a:t>
            </a:r>
          </a:p>
        </p:txBody>
      </p:sp>
      <p:sp>
        <p:nvSpPr>
          <p:cNvPr id="13" name="TextBox 58">
            <a:extLst>
              <a:ext uri="{FF2B5EF4-FFF2-40B4-BE49-F238E27FC236}">
                <a16:creationId xmlns:a16="http://schemas.microsoft.com/office/drawing/2014/main" id="{4A4C32ED-5A72-445E-ADD5-B15BE2260DB1}"/>
              </a:ext>
            </a:extLst>
          </p:cNvPr>
          <p:cNvSpPr txBox="1"/>
          <p:nvPr/>
        </p:nvSpPr>
        <p:spPr>
          <a:xfrm>
            <a:off x="5773358" y="987798"/>
            <a:ext cx="1176811" cy="418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Alibaba PuHuiTi R"/>
              </a:rPr>
              <a:t>10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Alibaba PuHuiTi R"/>
              </a:rPr>
              <a:t>分钟</a:t>
            </a:r>
          </a:p>
        </p:txBody>
      </p:sp>
      <p:grpSp>
        <p:nvGrpSpPr>
          <p:cNvPr id="14" name="组合 59">
            <a:extLst>
              <a:ext uri="{FF2B5EF4-FFF2-40B4-BE49-F238E27FC236}">
                <a16:creationId xmlns:a16="http://schemas.microsoft.com/office/drawing/2014/main" id="{572FC89D-96B6-42B0-913C-3AB5C388D5ED}"/>
              </a:ext>
            </a:extLst>
          </p:cNvPr>
          <p:cNvGrpSpPr/>
          <p:nvPr/>
        </p:nvGrpSpPr>
        <p:grpSpPr>
          <a:xfrm>
            <a:off x="5575144" y="1158056"/>
            <a:ext cx="168673" cy="171618"/>
            <a:chOff x="2232463" y="1228214"/>
            <a:chExt cx="234702" cy="23880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22CC514C-6FDB-4E81-AB9C-B854B06FE604}"/>
                </a:ext>
              </a:extLst>
            </p:cNvPr>
            <p:cNvSpPr/>
            <p:nvPr/>
          </p:nvSpPr>
          <p:spPr bwMode="auto">
            <a:xfrm>
              <a:off x="2232463" y="1232312"/>
              <a:ext cx="234702" cy="234702"/>
            </a:xfrm>
            <a:custGeom>
              <a:avLst/>
              <a:gdLst>
                <a:gd name="T0" fmla="*/ 400 w 800"/>
                <a:gd name="T1" fmla="*/ 800 h 800"/>
                <a:gd name="T2" fmla="*/ 0 w 800"/>
                <a:gd name="T3" fmla="*/ 400 h 800"/>
                <a:gd name="T4" fmla="*/ 400 w 800"/>
                <a:gd name="T5" fmla="*/ 0 h 800"/>
                <a:gd name="T6" fmla="*/ 624 w 800"/>
                <a:gd name="T7" fmla="*/ 69 h 800"/>
                <a:gd name="T8" fmla="*/ 630 w 800"/>
                <a:gd name="T9" fmla="*/ 100 h 800"/>
                <a:gd name="T10" fmla="*/ 599 w 800"/>
                <a:gd name="T11" fmla="*/ 106 h 800"/>
                <a:gd name="T12" fmla="*/ 400 w 800"/>
                <a:gd name="T13" fmla="*/ 45 h 800"/>
                <a:gd name="T14" fmla="*/ 45 w 800"/>
                <a:gd name="T15" fmla="*/ 400 h 800"/>
                <a:gd name="T16" fmla="*/ 400 w 800"/>
                <a:gd name="T17" fmla="*/ 755 h 800"/>
                <a:gd name="T18" fmla="*/ 755 w 800"/>
                <a:gd name="T19" fmla="*/ 400 h 800"/>
                <a:gd name="T20" fmla="*/ 777 w 800"/>
                <a:gd name="T21" fmla="*/ 377 h 800"/>
                <a:gd name="T22" fmla="*/ 800 w 800"/>
                <a:gd name="T23" fmla="*/ 400 h 800"/>
                <a:gd name="T24" fmla="*/ 400 w 800"/>
                <a:gd name="T25" fmla="*/ 800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0" h="800">
                  <a:moveTo>
                    <a:pt x="400" y="800"/>
                  </a:moveTo>
                  <a:cubicBezTo>
                    <a:pt x="179" y="800"/>
                    <a:pt x="0" y="620"/>
                    <a:pt x="0" y="400"/>
                  </a:cubicBezTo>
                  <a:cubicBezTo>
                    <a:pt x="0" y="179"/>
                    <a:pt x="179" y="0"/>
                    <a:pt x="400" y="0"/>
                  </a:cubicBezTo>
                  <a:cubicBezTo>
                    <a:pt x="480" y="0"/>
                    <a:pt x="558" y="24"/>
                    <a:pt x="624" y="69"/>
                  </a:cubicBezTo>
                  <a:cubicBezTo>
                    <a:pt x="635" y="76"/>
                    <a:pt x="637" y="90"/>
                    <a:pt x="630" y="100"/>
                  </a:cubicBezTo>
                  <a:cubicBezTo>
                    <a:pt x="623" y="111"/>
                    <a:pt x="609" y="113"/>
                    <a:pt x="599" y="106"/>
                  </a:cubicBezTo>
                  <a:cubicBezTo>
                    <a:pt x="540" y="66"/>
                    <a:pt x="471" y="45"/>
                    <a:pt x="400" y="45"/>
                  </a:cubicBezTo>
                  <a:cubicBezTo>
                    <a:pt x="204" y="45"/>
                    <a:pt x="45" y="204"/>
                    <a:pt x="45" y="400"/>
                  </a:cubicBezTo>
                  <a:cubicBezTo>
                    <a:pt x="45" y="595"/>
                    <a:pt x="204" y="755"/>
                    <a:pt x="400" y="755"/>
                  </a:cubicBezTo>
                  <a:cubicBezTo>
                    <a:pt x="595" y="755"/>
                    <a:pt x="755" y="595"/>
                    <a:pt x="755" y="400"/>
                  </a:cubicBezTo>
                  <a:cubicBezTo>
                    <a:pt x="755" y="387"/>
                    <a:pt x="765" y="377"/>
                    <a:pt x="777" y="377"/>
                  </a:cubicBezTo>
                  <a:cubicBezTo>
                    <a:pt x="790" y="377"/>
                    <a:pt x="800" y="387"/>
                    <a:pt x="800" y="400"/>
                  </a:cubicBezTo>
                  <a:cubicBezTo>
                    <a:pt x="800" y="620"/>
                    <a:pt x="620" y="800"/>
                    <a:pt x="400" y="8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DF6AD975-8ABE-4CBC-9E7F-D4E03A7EB433}"/>
                </a:ext>
              </a:extLst>
            </p:cNvPr>
            <p:cNvSpPr/>
            <p:nvPr/>
          </p:nvSpPr>
          <p:spPr bwMode="auto">
            <a:xfrm>
              <a:off x="2383219" y="1228214"/>
              <a:ext cx="46692" cy="49051"/>
            </a:xfrm>
            <a:custGeom>
              <a:avLst/>
              <a:gdLst>
                <a:gd name="T0" fmla="*/ 23 w 159"/>
                <a:gd name="T1" fmla="*/ 167 h 167"/>
                <a:gd name="T2" fmla="*/ 1 w 159"/>
                <a:gd name="T3" fmla="*/ 147 h 167"/>
                <a:gd name="T4" fmla="*/ 22 w 159"/>
                <a:gd name="T5" fmla="*/ 122 h 167"/>
                <a:gd name="T6" fmla="*/ 112 w 159"/>
                <a:gd name="T7" fmla="*/ 115 h 167"/>
                <a:gd name="T8" fmla="*/ 105 w 159"/>
                <a:gd name="T9" fmla="*/ 25 h 167"/>
                <a:gd name="T10" fmla="*/ 125 w 159"/>
                <a:gd name="T11" fmla="*/ 1 h 167"/>
                <a:gd name="T12" fmla="*/ 150 w 159"/>
                <a:gd name="T13" fmla="*/ 22 h 167"/>
                <a:gd name="T14" fmla="*/ 158 w 159"/>
                <a:gd name="T15" fmla="*/ 134 h 167"/>
                <a:gd name="T16" fmla="*/ 138 w 159"/>
                <a:gd name="T17" fmla="*/ 159 h 167"/>
                <a:gd name="T18" fmla="*/ 25 w 159"/>
                <a:gd name="T19" fmla="*/ 167 h 167"/>
                <a:gd name="T20" fmla="*/ 23 w 159"/>
                <a:gd name="T21" fmla="*/ 16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9" h="167">
                  <a:moveTo>
                    <a:pt x="23" y="167"/>
                  </a:moveTo>
                  <a:cubicBezTo>
                    <a:pt x="12" y="167"/>
                    <a:pt x="2" y="158"/>
                    <a:pt x="1" y="147"/>
                  </a:cubicBezTo>
                  <a:cubicBezTo>
                    <a:pt x="0" y="134"/>
                    <a:pt x="9" y="123"/>
                    <a:pt x="22" y="122"/>
                  </a:cubicBezTo>
                  <a:cubicBezTo>
                    <a:pt x="112" y="115"/>
                    <a:pt x="112" y="115"/>
                    <a:pt x="112" y="11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4" y="13"/>
                    <a:pt x="113" y="2"/>
                    <a:pt x="125" y="1"/>
                  </a:cubicBezTo>
                  <a:cubicBezTo>
                    <a:pt x="138" y="0"/>
                    <a:pt x="149" y="10"/>
                    <a:pt x="150" y="22"/>
                  </a:cubicBezTo>
                  <a:cubicBezTo>
                    <a:pt x="158" y="134"/>
                    <a:pt x="158" y="134"/>
                    <a:pt x="158" y="134"/>
                  </a:cubicBezTo>
                  <a:cubicBezTo>
                    <a:pt x="159" y="147"/>
                    <a:pt x="150" y="158"/>
                    <a:pt x="138" y="159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4" y="167"/>
                    <a:pt x="24" y="167"/>
                    <a:pt x="23" y="16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D07FE00E-43EC-4430-8FA8-EC1E519BB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0501" y="1262240"/>
              <a:ext cx="18130" cy="18255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Oval 18">
              <a:extLst>
                <a:ext uri="{FF2B5EF4-FFF2-40B4-BE49-F238E27FC236}">
                  <a16:creationId xmlns:a16="http://schemas.microsoft.com/office/drawing/2014/main" id="{A85DC40F-12FF-4600-8469-8B654C2C50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0501" y="1420446"/>
              <a:ext cx="18130" cy="18130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Oval 19">
              <a:extLst>
                <a:ext uri="{FF2B5EF4-FFF2-40B4-BE49-F238E27FC236}">
                  <a16:creationId xmlns:a16="http://schemas.microsoft.com/office/drawing/2014/main" id="{55DF047E-6177-4E82-96A4-F8FCFCCCF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9604" y="1342336"/>
              <a:ext cx="18255" cy="18255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Oval 20">
              <a:extLst>
                <a:ext uri="{FF2B5EF4-FFF2-40B4-BE49-F238E27FC236}">
                  <a16:creationId xmlns:a16="http://schemas.microsoft.com/office/drawing/2014/main" id="{F55923AE-8310-4DC9-BFA2-444B2A665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1522" y="1342336"/>
              <a:ext cx="18255" cy="18255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61179663-3123-423F-8356-7BBA066BDBB5}"/>
                </a:ext>
              </a:extLst>
            </p:cNvPr>
            <p:cNvSpPr/>
            <p:nvPr/>
          </p:nvSpPr>
          <p:spPr bwMode="auto">
            <a:xfrm>
              <a:off x="2341867" y="1295396"/>
              <a:ext cx="15647" cy="65195"/>
            </a:xfrm>
            <a:custGeom>
              <a:avLst/>
              <a:gdLst>
                <a:gd name="T0" fmla="*/ 26 w 53"/>
                <a:gd name="T1" fmla="*/ 222 h 222"/>
                <a:gd name="T2" fmla="*/ 26 w 53"/>
                <a:gd name="T3" fmla="*/ 222 h 222"/>
                <a:gd name="T4" fmla="*/ 0 w 53"/>
                <a:gd name="T5" fmla="*/ 195 h 222"/>
                <a:gd name="T6" fmla="*/ 0 w 53"/>
                <a:gd name="T7" fmla="*/ 27 h 222"/>
                <a:gd name="T8" fmla="*/ 26 w 53"/>
                <a:gd name="T9" fmla="*/ 0 h 222"/>
                <a:gd name="T10" fmla="*/ 26 w 53"/>
                <a:gd name="T11" fmla="*/ 0 h 222"/>
                <a:gd name="T12" fmla="*/ 53 w 53"/>
                <a:gd name="T13" fmla="*/ 27 h 222"/>
                <a:gd name="T14" fmla="*/ 53 w 53"/>
                <a:gd name="T15" fmla="*/ 195 h 222"/>
                <a:gd name="T16" fmla="*/ 26 w 53"/>
                <a:gd name="T17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222">
                  <a:moveTo>
                    <a:pt x="26" y="222"/>
                  </a:moveTo>
                  <a:cubicBezTo>
                    <a:pt x="26" y="222"/>
                    <a:pt x="26" y="222"/>
                    <a:pt x="26" y="222"/>
                  </a:cubicBezTo>
                  <a:cubicBezTo>
                    <a:pt x="12" y="222"/>
                    <a:pt x="0" y="210"/>
                    <a:pt x="0" y="19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41" y="0"/>
                    <a:pt x="53" y="12"/>
                    <a:pt x="53" y="27"/>
                  </a:cubicBezTo>
                  <a:cubicBezTo>
                    <a:pt x="53" y="195"/>
                    <a:pt x="53" y="195"/>
                    <a:pt x="53" y="195"/>
                  </a:cubicBezTo>
                  <a:cubicBezTo>
                    <a:pt x="53" y="210"/>
                    <a:pt x="41" y="222"/>
                    <a:pt x="26" y="2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51D8CEB1-4D08-4094-869A-42D51175EA5A}"/>
                </a:ext>
              </a:extLst>
            </p:cNvPr>
            <p:cNvSpPr/>
            <p:nvPr/>
          </p:nvSpPr>
          <p:spPr bwMode="auto">
            <a:xfrm>
              <a:off x="2341867" y="1344696"/>
              <a:ext cx="71652" cy="15895"/>
            </a:xfrm>
            <a:custGeom>
              <a:avLst/>
              <a:gdLst>
                <a:gd name="T0" fmla="*/ 0 w 244"/>
                <a:gd name="T1" fmla="*/ 27 h 54"/>
                <a:gd name="T2" fmla="*/ 0 w 244"/>
                <a:gd name="T3" fmla="*/ 27 h 54"/>
                <a:gd name="T4" fmla="*/ 26 w 244"/>
                <a:gd name="T5" fmla="*/ 0 h 54"/>
                <a:gd name="T6" fmla="*/ 218 w 244"/>
                <a:gd name="T7" fmla="*/ 0 h 54"/>
                <a:gd name="T8" fmla="*/ 244 w 244"/>
                <a:gd name="T9" fmla="*/ 27 h 54"/>
                <a:gd name="T10" fmla="*/ 244 w 244"/>
                <a:gd name="T11" fmla="*/ 27 h 54"/>
                <a:gd name="T12" fmla="*/ 218 w 244"/>
                <a:gd name="T13" fmla="*/ 54 h 54"/>
                <a:gd name="T14" fmla="*/ 26 w 244"/>
                <a:gd name="T15" fmla="*/ 54 h 54"/>
                <a:gd name="T16" fmla="*/ 0 w 244"/>
                <a:gd name="T17" fmla="*/ 2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4" h="54">
                  <a:moveTo>
                    <a:pt x="0" y="27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32" y="0"/>
                    <a:pt x="244" y="12"/>
                    <a:pt x="244" y="27"/>
                  </a:cubicBezTo>
                  <a:cubicBezTo>
                    <a:pt x="244" y="27"/>
                    <a:pt x="244" y="27"/>
                    <a:pt x="244" y="27"/>
                  </a:cubicBezTo>
                  <a:cubicBezTo>
                    <a:pt x="244" y="42"/>
                    <a:pt x="232" y="54"/>
                    <a:pt x="218" y="54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12" y="54"/>
                    <a:pt x="0" y="42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dirty="0">
                <a:latin typeface="微软雅黑" panose="020B0503020204020204" pitchFamily="34" charset="-122"/>
                <a:ea typeface="Alibaba PuHuiTi B"/>
              </a:endParaRPr>
            </a:p>
          </p:txBody>
        </p:sp>
      </p:grpSp>
      <p:sp>
        <p:nvSpPr>
          <p:cNvPr id="23" name="文本占位符 6">
            <a:extLst>
              <a:ext uri="{FF2B5EF4-FFF2-40B4-BE49-F238E27FC236}">
                <a16:creationId xmlns:a16="http://schemas.microsoft.com/office/drawing/2014/main" id="{B3286A0D-B573-429C-A997-3713D3A936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66974" y="1842247"/>
            <a:ext cx="10496182" cy="4219575"/>
          </a:xfrm>
        </p:spPr>
        <p:txBody>
          <a:bodyPr/>
          <a:lstStyle/>
          <a:p>
            <a:r>
              <a:rPr lang="zh-CN" altLang="en-US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需求：完成入门程序的编写、编译、运行。</a:t>
            </a:r>
            <a:endParaRPr lang="en-US" altLang="zh-CN" dirty="0"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pic>
        <p:nvPicPr>
          <p:cNvPr id="24" name="Picture 8">
            <a:extLst>
              <a:ext uri="{FF2B5EF4-FFF2-40B4-BE49-F238E27FC236}">
                <a16:creationId xmlns:a16="http://schemas.microsoft.com/office/drawing/2014/main" id="{3D09F98E-9DB0-401E-800C-AF02199D7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76" y="2595176"/>
            <a:ext cx="5549900" cy="116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47877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54988" y="805861"/>
            <a:ext cx="6085059" cy="563020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lang="en-US" altLang="zh-CN" sz="1600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开发环境的准备：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简介、安装、常用命令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入门程序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-HelloWorld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HelloWorld</a:t>
            </a: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程序常见问题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程序的执行原理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的组成、跨平台原理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安装后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Java_home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buNone/>
            </a:pP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70195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487228E2-5DCF-48D8-9742-63132C6EE33E}"/>
              </a:ext>
            </a:extLst>
          </p:cNvPr>
          <p:cNvSpPr txBox="1"/>
          <p:nvPr/>
        </p:nvSpPr>
        <p:spPr>
          <a:xfrm>
            <a:off x="710880" y="1612098"/>
            <a:ext cx="7088538" cy="4831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50000"/>
              </a:lnSpc>
              <a:buFont typeface="+mj-lt"/>
              <a:buAutoNum type="arabicPeriod"/>
            </a:pP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Windows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的文件扩展名没有勾选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</a:pP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代码写了，但是忘记保存了</a:t>
            </a:r>
            <a:endParaRPr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</a:pP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文件名和类名不一致。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</a:pP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大小写错误，单词拼写错误，存在中文符号，找不到main方法。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</a:pP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括号不配对。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</a:pP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编译或执行工具使用不当。</a:t>
            </a:r>
            <a:endParaRPr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</a:pP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…</a:t>
            </a:r>
          </a:p>
        </p:txBody>
      </p:sp>
      <p:sp>
        <p:nvSpPr>
          <p:cNvPr id="7" name="文本占位符 3">
            <a:extLst>
              <a:ext uri="{FF2B5EF4-FFF2-40B4-BE49-F238E27FC236}">
                <a16:creationId xmlns:a16="http://schemas.microsoft.com/office/drawing/2014/main" id="{D51849CD-7EEC-4B0B-A964-696AFA0CEA9C}"/>
              </a:ext>
            </a:extLst>
          </p:cNvPr>
          <p:cNvSpPr txBox="1">
            <a:spLocks/>
          </p:cNvSpPr>
          <p:nvPr/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HelloWorld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案例常见错误</a:t>
            </a:r>
          </a:p>
        </p:txBody>
      </p:sp>
    </p:spTree>
    <p:extLst>
      <p:ext uri="{BB962C8B-B14F-4D97-AF65-F5344CB8AC3E}">
        <p14:creationId xmlns:p14="http://schemas.microsoft.com/office/powerpoint/2010/main" val="26023010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HelloWorld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案例常见错误</a:t>
            </a: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AFB73FC-3FE3-4CF2-9FEB-6732D3AE8102}"/>
              </a:ext>
            </a:extLst>
          </p:cNvPr>
          <p:cNvSpPr txBox="1"/>
          <p:nvPr/>
        </p:nvSpPr>
        <p:spPr>
          <a:xfrm>
            <a:off x="731521" y="1309256"/>
            <a:ext cx="6419586" cy="611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50000"/>
              </a:lnSpc>
              <a:buFont typeface="+mj-lt"/>
              <a:buAutoNum type="arabicPeriod"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Windows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的文件扩展名没有勾选。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5EFD2F4-82DB-4687-A94F-C9C4019B9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644" y="2198162"/>
            <a:ext cx="8110701" cy="3029585"/>
          </a:xfrm>
          <a:prstGeom prst="rect">
            <a:avLst/>
          </a:prstGeom>
        </p:spPr>
      </p:pic>
      <p:sp>
        <p:nvSpPr>
          <p:cNvPr id="5" name="TextBox 9">
            <a:extLst>
              <a:ext uri="{FF2B5EF4-FFF2-40B4-BE49-F238E27FC236}">
                <a16:creationId xmlns:a16="http://schemas.microsoft.com/office/drawing/2014/main" id="{B2120A35-12B7-4888-8D46-38731D40AAF6}"/>
              </a:ext>
            </a:extLst>
          </p:cNvPr>
          <p:cNvSpPr txBox="1"/>
          <p:nvPr/>
        </p:nvSpPr>
        <p:spPr>
          <a:xfrm>
            <a:off x="813163" y="5242858"/>
            <a:ext cx="6419586" cy="611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解决方案：必须勾选文件扩展名，再新建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文件。</a:t>
            </a:r>
          </a:p>
        </p:txBody>
      </p:sp>
    </p:spTree>
    <p:extLst>
      <p:ext uri="{BB962C8B-B14F-4D97-AF65-F5344CB8AC3E}">
        <p14:creationId xmlns:p14="http://schemas.microsoft.com/office/powerpoint/2010/main" val="11922576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HelloWorld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案例常见错误</a:t>
            </a: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AFB73FC-3FE3-4CF2-9FEB-6732D3AE8102}"/>
              </a:ext>
            </a:extLst>
          </p:cNvPr>
          <p:cNvSpPr txBox="1"/>
          <p:nvPr/>
        </p:nvSpPr>
        <p:spPr>
          <a:xfrm>
            <a:off x="731521" y="1309256"/>
            <a:ext cx="6419586" cy="611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2.   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代码写对了，但是忘记保存了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D172EF-EBF5-433F-AA2E-601DC184C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71" y="2115910"/>
            <a:ext cx="6515100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016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0881" y="1121832"/>
            <a:ext cx="1549720" cy="517190"/>
          </a:xfrm>
        </p:spPr>
        <p:txBody>
          <a:bodyPr/>
          <a:lstStyle/>
          <a:p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EEE98AF-9589-4E75-AB6F-5D2177BF0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6143" y="2753481"/>
            <a:ext cx="2392575" cy="3597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9" descr="C:\Users\admin\Desktop\816222-20150928161843261-1576526614.png">
            <a:extLst>
              <a:ext uri="{FF2B5EF4-FFF2-40B4-BE49-F238E27FC236}">
                <a16:creationId xmlns:a16="http://schemas.microsoft.com/office/drawing/2014/main" id="{32202D15-3D9A-444F-AA72-941C59DBD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2483" y="2731616"/>
            <a:ext cx="2988072" cy="1789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6359764-68AB-402F-932B-DF517F9D0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799" y="5629796"/>
            <a:ext cx="20447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文本占位符 3">
            <a:extLst>
              <a:ext uri="{FF2B5EF4-FFF2-40B4-BE49-F238E27FC236}">
                <a16:creationId xmlns:a16="http://schemas.microsoft.com/office/drawing/2014/main" id="{1D278F00-E9CD-4301-AF3A-83B8B6F74B1C}"/>
              </a:ext>
            </a:extLst>
          </p:cNvPr>
          <p:cNvSpPr txBox="1">
            <a:spLocks/>
          </p:cNvSpPr>
          <p:nvPr/>
        </p:nvSpPr>
        <p:spPr>
          <a:xfrm>
            <a:off x="4928732" y="2347601"/>
            <a:ext cx="2334536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>
                <a:solidFill>
                  <a:srgbClr val="C00000"/>
                </a:solidFill>
              </a:rPr>
              <a:t>Java</a:t>
            </a:r>
            <a:r>
              <a:rPr kumimoji="1" lang="zh-CN" altLang="en-US" sz="2000" dirty="0">
                <a:solidFill>
                  <a:srgbClr val="C00000"/>
                </a:solidFill>
              </a:rPr>
              <a:t>背景知识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4FA14FB-B91D-42E7-84C9-379CF90301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2852" y="3257605"/>
            <a:ext cx="2277817" cy="123506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D5BD78AE-DA1A-4753-9225-EB03E7DC533A}"/>
              </a:ext>
            </a:extLst>
          </p:cNvPr>
          <p:cNvSpPr txBox="1"/>
          <p:nvPr/>
        </p:nvSpPr>
        <p:spPr>
          <a:xfrm>
            <a:off x="8333163" y="6351476"/>
            <a:ext cx="286246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i="0" dirty="0">
                <a:solidFill>
                  <a:srgbClr val="333333"/>
                </a:solidFill>
                <a:effectLst/>
                <a:latin typeface="Alibaba PuHuiTi M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1955</a:t>
            </a:r>
            <a:r>
              <a:rPr lang="zh-CN" altLang="en-US" sz="1100" i="0" dirty="0">
                <a:solidFill>
                  <a:srgbClr val="333333"/>
                </a:solidFill>
                <a:effectLst/>
                <a:latin typeface="Alibaba PuHuiTi M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年</a:t>
            </a:r>
            <a:r>
              <a:rPr lang="en-US" altLang="zh-CN" sz="1100" i="0" dirty="0">
                <a:solidFill>
                  <a:srgbClr val="333333"/>
                </a:solidFill>
                <a:effectLst/>
                <a:latin typeface="Alibaba PuHuiTi M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5</a:t>
            </a:r>
            <a:r>
              <a:rPr lang="zh-CN" altLang="en-US" sz="1100" i="0" dirty="0">
                <a:solidFill>
                  <a:srgbClr val="333333"/>
                </a:solidFill>
                <a:effectLst/>
                <a:latin typeface="Alibaba PuHuiTi M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月</a:t>
            </a:r>
            <a:r>
              <a:rPr lang="en-US" altLang="zh-CN" sz="1100" i="0" dirty="0">
                <a:solidFill>
                  <a:srgbClr val="333333"/>
                </a:solidFill>
                <a:effectLst/>
                <a:latin typeface="Alibaba PuHuiTi M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19</a:t>
            </a:r>
            <a:r>
              <a:rPr lang="zh-CN" altLang="en-US" sz="1100" i="0" dirty="0">
                <a:solidFill>
                  <a:srgbClr val="333333"/>
                </a:solidFill>
                <a:effectLst/>
                <a:latin typeface="Alibaba PuHuiTi M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日出生于加拿大</a:t>
            </a:r>
            <a:endParaRPr lang="zh-CN" altLang="en-US" sz="1100" dirty="0">
              <a:latin typeface="Alibaba PuHuiTi M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7B15056-E7C3-4B50-87A9-9C2C1B0194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1755" y="4490745"/>
            <a:ext cx="1916589" cy="2278101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6DC67BF1-6802-490B-8922-0CE0FBA3A3B3}"/>
              </a:ext>
            </a:extLst>
          </p:cNvPr>
          <p:cNvSpPr txBox="1"/>
          <p:nvPr/>
        </p:nvSpPr>
        <p:spPr>
          <a:xfrm>
            <a:off x="710880" y="1428798"/>
            <a:ext cx="9848451" cy="1996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是美国 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sun 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公司（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Stanford University Network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1995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年推出的一门计算机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高级编程语言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ava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早期称为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Oak(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橡树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，后期改名为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ava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之父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詹姆斯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·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高斯林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(James Gosling)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2009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年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sun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公司被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Oracle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公司收购。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CF7D32C-FB33-9605-CF8E-641E11E453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25359" y="2599900"/>
            <a:ext cx="4329799" cy="326466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D7E3352-C875-8114-4221-B747062F08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31553" y="5122172"/>
            <a:ext cx="1087991" cy="54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81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622 0.11991 L -0.34323 -0.1974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57" y="-15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7037E-6 L -0.353 0.16667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656" y="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HelloWorld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案例常见错误</a:t>
            </a: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AFB73FC-3FE3-4CF2-9FEB-6732D3AE8102}"/>
              </a:ext>
            </a:extLst>
          </p:cNvPr>
          <p:cNvSpPr txBox="1"/>
          <p:nvPr/>
        </p:nvSpPr>
        <p:spPr>
          <a:xfrm>
            <a:off x="731521" y="1457271"/>
            <a:ext cx="6532400" cy="514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zh-CN" sz="1600" dirty="0">
                <a:solidFill>
                  <a:srgbClr val="262626"/>
                </a:solidFill>
                <a:ea typeface="Alibaba PuHuiTi R" pitchFamily="18" charset="-122"/>
              </a:rPr>
              <a:t>3.</a:t>
            </a:r>
            <a:r>
              <a:rPr lang="zh-CN" altLang="en-US" sz="1600" dirty="0">
                <a:solidFill>
                  <a:srgbClr val="262626"/>
                </a:solidFill>
                <a:ea typeface="Alibaba PuHuiTi R" pitchFamily="18" charset="-122"/>
              </a:rPr>
              <a:t>  文件名和类名不一致</a:t>
            </a:r>
            <a:endParaRPr lang="en-US" altLang="zh-CN" sz="1600" dirty="0">
              <a:solidFill>
                <a:srgbClr val="262626"/>
              </a:solidFill>
              <a:ea typeface="Alibaba PuHuiTi R" pitchFamily="18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A9CA54C-AE22-405F-8ED0-0525EA763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424" y="2092412"/>
            <a:ext cx="5149099" cy="217968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568F54A-AC75-48A6-B42E-941E8025E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717" y="4481566"/>
            <a:ext cx="8734425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3133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HelloWorld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案例常见错误</a:t>
            </a: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AFB73FC-3FE3-4CF2-9FEB-6732D3AE8102}"/>
              </a:ext>
            </a:extLst>
          </p:cNvPr>
          <p:cNvSpPr txBox="1"/>
          <p:nvPr/>
        </p:nvSpPr>
        <p:spPr>
          <a:xfrm>
            <a:off x="731521" y="1457271"/>
            <a:ext cx="6532400" cy="514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zh-CN" sz="1600" dirty="0">
                <a:solidFill>
                  <a:srgbClr val="262626"/>
                </a:solidFill>
                <a:ea typeface="Alibaba PuHuiTi R" pitchFamily="18" charset="-122"/>
              </a:rPr>
              <a:t>4.</a:t>
            </a:r>
            <a:r>
              <a:rPr lang="zh-CN" altLang="en-US" sz="1600" dirty="0">
                <a:solidFill>
                  <a:srgbClr val="262626"/>
                </a:solidFill>
                <a:ea typeface="Alibaba PuHuiTi R" pitchFamily="18" charset="-122"/>
              </a:rPr>
              <a:t>  大小写错误，单词拼写错误，存在中文符号，找不到</a:t>
            </a:r>
            <a:r>
              <a:rPr lang="en-US" altLang="zh-CN" sz="1600" dirty="0">
                <a:solidFill>
                  <a:srgbClr val="262626"/>
                </a:solidFill>
                <a:ea typeface="Alibaba PuHuiTi R" pitchFamily="18" charset="-122"/>
              </a:rPr>
              <a:t>main</a:t>
            </a:r>
            <a:r>
              <a:rPr lang="zh-CN" altLang="en-US" sz="1600" dirty="0">
                <a:solidFill>
                  <a:srgbClr val="262626"/>
                </a:solidFill>
                <a:ea typeface="Alibaba PuHuiTi R" pitchFamily="18" charset="-122"/>
              </a:rPr>
              <a:t>方法</a:t>
            </a:r>
            <a:endParaRPr lang="en-US" altLang="zh-CN" sz="1600" dirty="0">
              <a:solidFill>
                <a:srgbClr val="262626"/>
              </a:solidFill>
              <a:ea typeface="Alibaba PuHuiTi R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C5ECCBD-5F26-43BC-96D0-E7670CB4C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327" y="2078896"/>
            <a:ext cx="6189835" cy="21802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FD49E57-D83D-4B7F-9205-EC769375F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328" y="4508786"/>
            <a:ext cx="6451594" cy="198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597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HelloWorld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案例常见错误</a:t>
            </a: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AFB73FC-3FE3-4CF2-9FEB-6732D3AE8102}"/>
              </a:ext>
            </a:extLst>
          </p:cNvPr>
          <p:cNvSpPr txBox="1"/>
          <p:nvPr/>
        </p:nvSpPr>
        <p:spPr>
          <a:xfrm>
            <a:off x="731521" y="1457271"/>
            <a:ext cx="6532400" cy="514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200000"/>
              </a:lnSpc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zh-CN" sz="1600" dirty="0">
                <a:solidFill>
                  <a:srgbClr val="262626"/>
                </a:solidFill>
                <a:ea typeface="Alibaba PuHuiTi R" pitchFamily="18" charset="-122"/>
              </a:rPr>
              <a:t>5.   </a:t>
            </a:r>
            <a:r>
              <a:rPr lang="zh-CN" altLang="en-US" sz="1600" dirty="0">
                <a:solidFill>
                  <a:srgbClr val="262626"/>
                </a:solidFill>
                <a:ea typeface="Alibaba PuHuiTi R" pitchFamily="18" charset="-122"/>
              </a:rPr>
              <a:t>括号不配对</a:t>
            </a:r>
            <a:endParaRPr lang="en-US" altLang="zh-CN" sz="1600" dirty="0">
              <a:solidFill>
                <a:srgbClr val="262626"/>
              </a:solidFill>
              <a:ea typeface="Alibaba PuHuiTi R" pitchFamily="18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70AE28-6A6B-4E37-B863-AC5B3649C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041" y="2045944"/>
            <a:ext cx="5843845" cy="205835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BC57688-A56E-4127-A818-DE60E10ED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041" y="4334333"/>
            <a:ext cx="6696649" cy="205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0761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HelloWorld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案例常见错误</a:t>
            </a: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AFB73FC-3FE3-4CF2-9FEB-6732D3AE8102}"/>
              </a:ext>
            </a:extLst>
          </p:cNvPr>
          <p:cNvSpPr txBox="1"/>
          <p:nvPr/>
        </p:nvSpPr>
        <p:spPr>
          <a:xfrm>
            <a:off x="731521" y="1457271"/>
            <a:ext cx="6532400" cy="514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200000"/>
              </a:lnSpc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zh-CN" sz="1600" dirty="0">
                <a:solidFill>
                  <a:srgbClr val="262626"/>
                </a:solidFill>
                <a:ea typeface="Alibaba PuHuiTi R" pitchFamily="18" charset="-122"/>
              </a:rPr>
              <a:t>6.   </a:t>
            </a:r>
            <a:r>
              <a:rPr lang="zh-CN" altLang="en-US" sz="1600" dirty="0">
                <a:solidFill>
                  <a:srgbClr val="262626"/>
                </a:solidFill>
                <a:ea typeface="Alibaba PuHuiTi R" pitchFamily="18" charset="-122"/>
              </a:rPr>
              <a:t>编译、执行使用不当。</a:t>
            </a:r>
            <a:endParaRPr lang="en-US" altLang="zh-CN" sz="1600" dirty="0">
              <a:solidFill>
                <a:srgbClr val="262626"/>
              </a:solidFill>
              <a:ea typeface="Alibaba PuHuiTi R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4032498-B831-4407-BE2B-1BF4BF903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197" y="2051668"/>
            <a:ext cx="6496050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0833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3">
            <a:extLst>
              <a:ext uri="{FF2B5EF4-FFF2-40B4-BE49-F238E27FC236}">
                <a16:creationId xmlns:a16="http://schemas.microsoft.com/office/drawing/2014/main" id="{5B8C2620-5293-4823-BE59-F7F778EF062F}"/>
              </a:ext>
            </a:extLst>
          </p:cNvPr>
          <p:cNvSpPr txBox="1">
            <a:spLocks/>
          </p:cNvSpPr>
          <p:nvPr/>
        </p:nvSpPr>
        <p:spPr>
          <a:xfrm>
            <a:off x="1380772" y="1548395"/>
            <a:ext cx="9705447" cy="2070731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kumimoji="1" lang="zh-CN" altLang="en-US" sz="2800" dirty="0">
                <a:solidFill>
                  <a:srgbClr val="B70004"/>
                </a:solidFill>
              </a:rPr>
              <a:t>一个什么错都犯过的程序员，才是真正的程序员！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D18FE7D-E85F-48C2-85FF-8E74755E8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085" y="3231931"/>
            <a:ext cx="2858655" cy="285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94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95911" y="1451952"/>
            <a:ext cx="5973761" cy="425640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lang="en-US" altLang="zh-CN" sz="1600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开发环境的准备：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简介、安装、常用命令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入门程序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-HelloWorld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HelloWorld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程序常见问题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程序的执行原理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的组成、跨平台原理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安装后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Java_home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buNone/>
            </a:pP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15355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236144-A4AA-4E05-9600-FD5AF0327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125014"/>
            <a:ext cx="10748057" cy="517190"/>
          </a:xfrm>
        </p:spPr>
        <p:txBody>
          <a:bodyPr/>
          <a:lstStyle/>
          <a:p>
            <a:r>
              <a:rPr lang="zh-CN" altLang="en-US" dirty="0"/>
              <a:t>计算机能认识的机器语言长什么样子？</a:t>
            </a:r>
          </a:p>
        </p:txBody>
      </p:sp>
      <p:sp>
        <p:nvSpPr>
          <p:cNvPr id="10" name="TextBox 8">
            <a:extLst>
              <a:ext uri="{FF2B5EF4-FFF2-40B4-BE49-F238E27FC236}">
                <a16:creationId xmlns:a16="http://schemas.microsoft.com/office/drawing/2014/main" id="{388451CB-0511-4278-ABD6-EAA0D47755EC}"/>
              </a:ext>
            </a:extLst>
          </p:cNvPr>
          <p:cNvSpPr txBox="1"/>
          <p:nvPr/>
        </p:nvSpPr>
        <p:spPr>
          <a:xfrm>
            <a:off x="721969" y="2131880"/>
            <a:ext cx="10295987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计算机底层都是硬件电路，可以通过不通电和通电，表示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C7B732D-6E77-468A-A596-269CA9B87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217" y="3125311"/>
            <a:ext cx="4820677" cy="22362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0CA11B8-CB97-4405-9553-08B96704D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3125311"/>
            <a:ext cx="3942099" cy="2220815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388451CB-0511-4278-ABD6-EAA0D47755EC}"/>
              </a:ext>
            </a:extLst>
          </p:cNvPr>
          <p:cNvSpPr txBox="1"/>
          <p:nvPr/>
        </p:nvSpPr>
        <p:spPr>
          <a:xfrm>
            <a:off x="721969" y="1677945"/>
            <a:ext cx="10295987" cy="4305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机器语言：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00011100 00110101   ………</a:t>
            </a:r>
          </a:p>
        </p:txBody>
      </p:sp>
    </p:spTree>
    <p:extLst>
      <p:ext uri="{BB962C8B-B14F-4D97-AF65-F5344CB8AC3E}">
        <p14:creationId xmlns:p14="http://schemas.microsoft.com/office/powerpoint/2010/main" val="210139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8A0D547A-8073-476F-9552-5AADB5677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432" y="2062320"/>
            <a:ext cx="2385267" cy="3452159"/>
          </a:xfrm>
          <a:prstGeom prst="rect">
            <a:avLst/>
          </a:prstGeom>
        </p:spPr>
      </p:pic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A240AC88-7B19-427A-A189-D4A86E7FA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7303"/>
              </p:ext>
            </p:extLst>
          </p:nvPr>
        </p:nvGraphicFramePr>
        <p:xfrm>
          <a:off x="9068544" y="1960720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  <p:sp>
        <p:nvSpPr>
          <p:cNvPr id="18" name="标题 1">
            <a:extLst>
              <a:ext uri="{FF2B5EF4-FFF2-40B4-BE49-F238E27FC236}">
                <a16:creationId xmlns:a16="http://schemas.microsoft.com/office/drawing/2014/main" id="{8E89F903-5530-4FFC-AC55-1461D7A66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7E682FB5-039A-4DD2-8BDE-616D879C3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10" y="1960720"/>
            <a:ext cx="3563906" cy="243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8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15C2D39B-C62E-464C-82E0-3960F95937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173" y="1338262"/>
            <a:ext cx="8362950" cy="418147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467F3DE-D3A7-4688-8966-D0A826568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887D9DC-9726-40A3-A2EB-6BD8984BC3AA}"/>
              </a:ext>
            </a:extLst>
          </p:cNvPr>
          <p:cNvSpPr txBox="1"/>
          <p:nvPr/>
        </p:nvSpPr>
        <p:spPr>
          <a:xfrm>
            <a:off x="936119" y="2410547"/>
            <a:ext cx="148749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00000001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sz="1800" dirty="0">
                <a:effectLst/>
              </a:rPr>
              <a:t>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F4A51-CF67-469C-AAEF-A3BC4B21D5C5}"/>
              </a:ext>
            </a:extLst>
          </p:cNvPr>
          <p:cNvSpPr txBox="1"/>
          <p:nvPr/>
        </p:nvSpPr>
        <p:spPr>
          <a:xfrm>
            <a:off x="2496953" y="2410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10000010</a:t>
            </a: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3BAFDAE2-4C03-4E07-B270-9C16B631C2C3}"/>
              </a:ext>
            </a:extLst>
          </p:cNvPr>
          <p:cNvSpPr/>
          <p:nvPr/>
        </p:nvSpPr>
        <p:spPr>
          <a:xfrm>
            <a:off x="477624" y="2511245"/>
            <a:ext cx="466928" cy="1750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03880DC5-6454-4EEA-A01F-514E6279CA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333082"/>
              </p:ext>
            </p:extLst>
          </p:nvPr>
        </p:nvGraphicFramePr>
        <p:xfrm>
          <a:off x="9068544" y="1960720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53504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4CFD206-67D9-4BE6-868F-B39283F8EE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23" y="1338262"/>
            <a:ext cx="8362950" cy="41814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87D9DC-9726-40A3-A2EB-6BD8984BC3AA}"/>
              </a:ext>
            </a:extLst>
          </p:cNvPr>
          <p:cNvSpPr txBox="1"/>
          <p:nvPr/>
        </p:nvSpPr>
        <p:spPr>
          <a:xfrm>
            <a:off x="936669" y="2410547"/>
            <a:ext cx="148749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00000001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sz="1800" dirty="0">
                <a:effectLst/>
              </a:rPr>
              <a:t>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F4A51-CF67-469C-AAEF-A3BC4B21D5C5}"/>
              </a:ext>
            </a:extLst>
          </p:cNvPr>
          <p:cNvSpPr txBox="1"/>
          <p:nvPr/>
        </p:nvSpPr>
        <p:spPr>
          <a:xfrm>
            <a:off x="2497503" y="2410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10000010</a:t>
            </a: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3CD741C7-CF4C-4212-BA8B-62699B3C27EC}"/>
              </a:ext>
            </a:extLst>
          </p:cNvPr>
          <p:cNvSpPr/>
          <p:nvPr/>
        </p:nvSpPr>
        <p:spPr>
          <a:xfrm>
            <a:off x="469741" y="2850204"/>
            <a:ext cx="466928" cy="1750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B739766B-5E96-44DE-8192-77552787C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6C74C2ED-EC59-46A1-83E8-9F9582261A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555007"/>
              </p:ext>
            </p:extLst>
          </p:nvPr>
        </p:nvGraphicFramePr>
        <p:xfrm>
          <a:off x="9068544" y="1960720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9566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A573B2-2700-4C43-B4D0-7CC0F9C4CD09}"/>
              </a:ext>
            </a:extLst>
          </p:cNvPr>
          <p:cNvSpPr txBox="1"/>
          <p:nvPr/>
        </p:nvSpPr>
        <p:spPr>
          <a:xfrm>
            <a:off x="710879" y="1311527"/>
            <a:ext cx="6534578" cy="2458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世界上最流行的编程语言之一，在国内使用最为广泛的编程语言。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可移植性、安全可靠、性能较好。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开发社区最完善，功能最丰富。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4" name="文本占位符 3">
            <a:extLst>
              <a:ext uri="{FF2B5EF4-FFF2-40B4-BE49-F238E27FC236}">
                <a16:creationId xmlns:a16="http://schemas.microsoft.com/office/drawing/2014/main" id="{ACC490A6-91A2-4EED-80D5-D75DD4C1A8F1}"/>
              </a:ext>
            </a:extLst>
          </p:cNvPr>
          <p:cNvSpPr txBox="1">
            <a:spLocks/>
          </p:cNvSpPr>
          <p:nvPr/>
        </p:nvSpPr>
        <p:spPr>
          <a:xfrm>
            <a:off x="4382029" y="2677156"/>
            <a:ext cx="2334536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000" dirty="0">
                <a:solidFill>
                  <a:srgbClr val="C00000"/>
                </a:solidFill>
              </a:rPr>
              <a:t>为什么用</a:t>
            </a:r>
            <a:r>
              <a:rPr kumimoji="1" lang="en-US" altLang="zh-CN" sz="2000" dirty="0">
                <a:solidFill>
                  <a:srgbClr val="C00000"/>
                </a:solidFill>
              </a:rPr>
              <a:t>Java?</a:t>
            </a:r>
            <a:endParaRPr kumimoji="1" lang="zh-CN" altLang="en-US" sz="2000" dirty="0">
              <a:solidFill>
                <a:srgbClr val="C00000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FBE1242-5B8D-4546-8A21-473AD2644E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029" y="3335904"/>
            <a:ext cx="4329617" cy="305071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3D1514B-083E-4A39-BE0E-6D752FE58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18" y="3656534"/>
            <a:ext cx="4777631" cy="2315187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9164BF78-B8B5-4E52-A86B-6E319D80AC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9471" y="1311527"/>
            <a:ext cx="4674449" cy="2184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650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7.40741E-7 L -0.30352 -0.250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182" y="-125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4CFD206-67D9-4BE6-868F-B39283F8EE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23" y="1338262"/>
            <a:ext cx="8362950" cy="41814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87D9DC-9726-40A3-A2EB-6BD8984BC3AA}"/>
              </a:ext>
            </a:extLst>
          </p:cNvPr>
          <p:cNvSpPr txBox="1"/>
          <p:nvPr/>
        </p:nvSpPr>
        <p:spPr>
          <a:xfrm>
            <a:off x="936669" y="2410547"/>
            <a:ext cx="148749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00000001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sz="1800" dirty="0">
                <a:effectLst/>
              </a:rPr>
              <a:t>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F4A51-CF67-469C-AAEF-A3BC4B21D5C5}"/>
              </a:ext>
            </a:extLst>
          </p:cNvPr>
          <p:cNvSpPr txBox="1"/>
          <p:nvPr/>
        </p:nvSpPr>
        <p:spPr>
          <a:xfrm>
            <a:off x="2497503" y="2410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10000010</a:t>
            </a: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3CD741C7-CF4C-4212-BA8B-62699B3C27EC}"/>
              </a:ext>
            </a:extLst>
          </p:cNvPr>
          <p:cNvSpPr/>
          <p:nvPr/>
        </p:nvSpPr>
        <p:spPr>
          <a:xfrm>
            <a:off x="469741" y="2850204"/>
            <a:ext cx="466928" cy="1750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B739766B-5E96-44DE-8192-77552787C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6C74C2ED-EC59-46A1-83E8-9F9582261A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822702"/>
              </p:ext>
            </p:extLst>
          </p:nvPr>
        </p:nvGraphicFramePr>
        <p:xfrm>
          <a:off x="9068544" y="1963638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43067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2BB8E0A-DB22-42E0-8238-982C29792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26" y="1338262"/>
            <a:ext cx="8362950" cy="41814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87D9DC-9726-40A3-A2EB-6BD8984BC3AA}"/>
              </a:ext>
            </a:extLst>
          </p:cNvPr>
          <p:cNvSpPr txBox="1"/>
          <p:nvPr/>
        </p:nvSpPr>
        <p:spPr>
          <a:xfrm>
            <a:off x="936672" y="2410547"/>
            <a:ext cx="148749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00000001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sz="1800" dirty="0">
                <a:effectLst/>
              </a:rPr>
              <a:t>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F4A51-CF67-469C-AAEF-A3BC4B21D5C5}"/>
              </a:ext>
            </a:extLst>
          </p:cNvPr>
          <p:cNvSpPr txBox="1"/>
          <p:nvPr/>
        </p:nvSpPr>
        <p:spPr>
          <a:xfrm>
            <a:off x="2497506" y="2410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10000010</a:t>
            </a: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6B1FBD29-F4BD-4640-A404-68E6267EA1AD}"/>
              </a:ext>
            </a:extLst>
          </p:cNvPr>
          <p:cNvSpPr/>
          <p:nvPr/>
        </p:nvSpPr>
        <p:spPr>
          <a:xfrm>
            <a:off x="469744" y="3122582"/>
            <a:ext cx="466928" cy="1750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3E335DE9-B87D-4964-ACDB-073FA002E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CB28AE3-CF42-4E80-B6C1-6C45A82A54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349142"/>
              </p:ext>
            </p:extLst>
          </p:nvPr>
        </p:nvGraphicFramePr>
        <p:xfrm>
          <a:off x="9068544" y="1960720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97859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D4C8E2F-66B7-45D4-8371-232B25E46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60" y="1338262"/>
            <a:ext cx="8362950" cy="41814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87D9DC-9726-40A3-A2EB-6BD8984BC3AA}"/>
              </a:ext>
            </a:extLst>
          </p:cNvPr>
          <p:cNvSpPr txBox="1"/>
          <p:nvPr/>
        </p:nvSpPr>
        <p:spPr>
          <a:xfrm>
            <a:off x="928106" y="2410547"/>
            <a:ext cx="148749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00000001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sz="1800" dirty="0">
                <a:effectLst/>
              </a:rPr>
              <a:t>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F4A51-CF67-469C-AAEF-A3BC4B21D5C5}"/>
              </a:ext>
            </a:extLst>
          </p:cNvPr>
          <p:cNvSpPr txBox="1"/>
          <p:nvPr/>
        </p:nvSpPr>
        <p:spPr>
          <a:xfrm>
            <a:off x="2488940" y="2410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10000010</a:t>
            </a: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4D449A15-89AC-4A99-BB34-A9862E979222}"/>
              </a:ext>
            </a:extLst>
          </p:cNvPr>
          <p:cNvSpPr/>
          <p:nvPr/>
        </p:nvSpPr>
        <p:spPr>
          <a:xfrm>
            <a:off x="461178" y="3443588"/>
            <a:ext cx="466928" cy="1750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A85CF236-C30C-4FAB-8AC7-FAD15F636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B80B618-DF1D-4417-AFEB-0CF9F03ACB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035855"/>
              </p:ext>
            </p:extLst>
          </p:nvPr>
        </p:nvGraphicFramePr>
        <p:xfrm>
          <a:off x="9068544" y="1960720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95085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D4C8E2F-66B7-45D4-8371-232B25E46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60" y="1338262"/>
            <a:ext cx="8362950" cy="41814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87D9DC-9726-40A3-A2EB-6BD8984BC3AA}"/>
              </a:ext>
            </a:extLst>
          </p:cNvPr>
          <p:cNvSpPr txBox="1"/>
          <p:nvPr/>
        </p:nvSpPr>
        <p:spPr>
          <a:xfrm>
            <a:off x="928106" y="2410547"/>
            <a:ext cx="148749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00000001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sz="1800" dirty="0">
                <a:effectLst/>
              </a:rPr>
              <a:t>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F4A51-CF67-469C-AAEF-A3BC4B21D5C5}"/>
              </a:ext>
            </a:extLst>
          </p:cNvPr>
          <p:cNvSpPr txBox="1"/>
          <p:nvPr/>
        </p:nvSpPr>
        <p:spPr>
          <a:xfrm>
            <a:off x="2488940" y="2410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10000010</a:t>
            </a: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4D449A15-89AC-4A99-BB34-A9862E979222}"/>
              </a:ext>
            </a:extLst>
          </p:cNvPr>
          <p:cNvSpPr/>
          <p:nvPr/>
        </p:nvSpPr>
        <p:spPr>
          <a:xfrm>
            <a:off x="461178" y="3443588"/>
            <a:ext cx="466928" cy="1750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A85CF236-C30C-4FAB-8AC7-FAD15F636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B80B618-DF1D-4417-AFEB-0CF9F03ACB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566307"/>
              </p:ext>
            </p:extLst>
          </p:nvPr>
        </p:nvGraphicFramePr>
        <p:xfrm>
          <a:off x="9068544" y="1960720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16945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2BB8E0A-DB22-42E0-8238-982C29792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108" y="1338262"/>
            <a:ext cx="8362950" cy="41814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87D9DC-9726-40A3-A2EB-6BD8984BC3AA}"/>
              </a:ext>
            </a:extLst>
          </p:cNvPr>
          <p:cNvSpPr txBox="1"/>
          <p:nvPr/>
        </p:nvSpPr>
        <p:spPr>
          <a:xfrm>
            <a:off x="936054" y="2410547"/>
            <a:ext cx="148749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00000001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sz="1800" dirty="0">
                <a:effectLst/>
              </a:rPr>
              <a:t>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F4A51-CF67-469C-AAEF-A3BC4B21D5C5}"/>
              </a:ext>
            </a:extLst>
          </p:cNvPr>
          <p:cNvSpPr txBox="1"/>
          <p:nvPr/>
        </p:nvSpPr>
        <p:spPr>
          <a:xfrm>
            <a:off x="2496888" y="2410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10000010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DF736759-AD68-46C3-9671-CB78B7F1BC63}"/>
              </a:ext>
            </a:extLst>
          </p:cNvPr>
          <p:cNvSpPr/>
          <p:nvPr/>
        </p:nvSpPr>
        <p:spPr>
          <a:xfrm>
            <a:off x="2103373" y="2519464"/>
            <a:ext cx="466928" cy="1750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CDAB04D0-A167-42E2-95B0-9AFEAD0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81B3113-F71D-43BC-88B7-CAEEB3F302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3705966"/>
              </p:ext>
            </p:extLst>
          </p:nvPr>
        </p:nvGraphicFramePr>
        <p:xfrm>
          <a:off x="9068544" y="1960720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49677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4CFD206-67D9-4BE6-868F-B39283F8EE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26" y="1338262"/>
            <a:ext cx="8362950" cy="41814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87D9DC-9726-40A3-A2EB-6BD8984BC3AA}"/>
              </a:ext>
            </a:extLst>
          </p:cNvPr>
          <p:cNvSpPr txBox="1"/>
          <p:nvPr/>
        </p:nvSpPr>
        <p:spPr>
          <a:xfrm>
            <a:off x="936672" y="2410547"/>
            <a:ext cx="148749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00000001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sz="1800" dirty="0">
                <a:effectLst/>
              </a:rPr>
              <a:t>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F4A51-CF67-469C-AAEF-A3BC4B21D5C5}"/>
              </a:ext>
            </a:extLst>
          </p:cNvPr>
          <p:cNvSpPr txBox="1"/>
          <p:nvPr/>
        </p:nvSpPr>
        <p:spPr>
          <a:xfrm>
            <a:off x="2497506" y="2410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10000010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AB3DBDCC-A0C3-49D3-8D7C-F829103FFD9A}"/>
              </a:ext>
            </a:extLst>
          </p:cNvPr>
          <p:cNvSpPr/>
          <p:nvPr/>
        </p:nvSpPr>
        <p:spPr>
          <a:xfrm>
            <a:off x="2088945" y="2830750"/>
            <a:ext cx="466928" cy="1750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BBE1D550-36CD-433F-A21D-9670A91A5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DDDCCA49-E41B-4F9A-96C2-967A551DD1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5451300"/>
              </p:ext>
            </p:extLst>
          </p:nvPr>
        </p:nvGraphicFramePr>
        <p:xfrm>
          <a:off x="9068544" y="1960720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8481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15C2D39B-C62E-464C-82E0-3960F95937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75" y="1338262"/>
            <a:ext cx="8362950" cy="41814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87D9DC-9726-40A3-A2EB-6BD8984BC3AA}"/>
              </a:ext>
            </a:extLst>
          </p:cNvPr>
          <p:cNvSpPr txBox="1"/>
          <p:nvPr/>
        </p:nvSpPr>
        <p:spPr>
          <a:xfrm>
            <a:off x="928721" y="2410547"/>
            <a:ext cx="148749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00000001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sz="1800" dirty="0">
                <a:effectLst/>
              </a:rPr>
              <a:t>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F4A51-CF67-469C-AAEF-A3BC4B21D5C5}"/>
              </a:ext>
            </a:extLst>
          </p:cNvPr>
          <p:cNvSpPr txBox="1"/>
          <p:nvPr/>
        </p:nvSpPr>
        <p:spPr>
          <a:xfrm>
            <a:off x="2489555" y="2410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10000010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62A5A522-A0C0-4514-ABC6-E1FD9DFFAB45}"/>
              </a:ext>
            </a:extLst>
          </p:cNvPr>
          <p:cNvSpPr/>
          <p:nvPr/>
        </p:nvSpPr>
        <p:spPr>
          <a:xfrm>
            <a:off x="2051811" y="3135255"/>
            <a:ext cx="466928" cy="1750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380710EC-37FB-497B-A38C-B6B473E2F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1B6009D5-90E1-47A6-ADEC-2242A95140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396845"/>
              </p:ext>
            </p:extLst>
          </p:nvPr>
        </p:nvGraphicFramePr>
        <p:xfrm>
          <a:off x="9068544" y="1960720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47003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15C2D39B-C62E-464C-82E0-3960F95937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108" y="1338262"/>
            <a:ext cx="8362950" cy="41814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87D9DC-9726-40A3-A2EB-6BD8984BC3AA}"/>
              </a:ext>
            </a:extLst>
          </p:cNvPr>
          <p:cNvSpPr txBox="1"/>
          <p:nvPr/>
        </p:nvSpPr>
        <p:spPr>
          <a:xfrm>
            <a:off x="936054" y="2410547"/>
            <a:ext cx="148749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00000001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sz="1800" dirty="0">
                <a:effectLst/>
              </a:rPr>
              <a:t>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F4A51-CF67-469C-AAEF-A3BC4B21D5C5}"/>
              </a:ext>
            </a:extLst>
          </p:cNvPr>
          <p:cNvSpPr txBox="1"/>
          <p:nvPr/>
        </p:nvSpPr>
        <p:spPr>
          <a:xfrm>
            <a:off x="2496888" y="2410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10000010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62A5A522-A0C0-4514-ABC6-E1FD9DFFAB45}"/>
              </a:ext>
            </a:extLst>
          </p:cNvPr>
          <p:cNvSpPr/>
          <p:nvPr/>
        </p:nvSpPr>
        <p:spPr>
          <a:xfrm>
            <a:off x="2121254" y="3428999"/>
            <a:ext cx="466928" cy="1750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9A9FB259-4636-4A4B-A039-768E94754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D148F7D7-B05C-43EF-9E09-DDB828042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118213"/>
              </p:ext>
            </p:extLst>
          </p:nvPr>
        </p:nvGraphicFramePr>
        <p:xfrm>
          <a:off x="9068544" y="1960720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56113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4CFD206-67D9-4BE6-868F-B39283F8EE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26" y="1338262"/>
            <a:ext cx="8362950" cy="41814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87D9DC-9726-40A3-A2EB-6BD8984BC3AA}"/>
              </a:ext>
            </a:extLst>
          </p:cNvPr>
          <p:cNvSpPr txBox="1"/>
          <p:nvPr/>
        </p:nvSpPr>
        <p:spPr>
          <a:xfrm>
            <a:off x="936672" y="2410547"/>
            <a:ext cx="148749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00000001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2000" dirty="0"/>
              <a:t>00000100 </a:t>
            </a:r>
          </a:p>
          <a:p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sz="1800" dirty="0">
                <a:effectLst/>
              </a:rPr>
              <a:t>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F4A51-CF67-469C-AAEF-A3BC4B21D5C5}"/>
              </a:ext>
            </a:extLst>
          </p:cNvPr>
          <p:cNvSpPr txBox="1"/>
          <p:nvPr/>
        </p:nvSpPr>
        <p:spPr>
          <a:xfrm>
            <a:off x="2497506" y="2410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00001000 </a:t>
            </a:r>
          </a:p>
          <a:p>
            <a:r>
              <a:rPr lang="en-US" altLang="zh-CN" sz="2000" dirty="0">
                <a:effectLst/>
              </a:rPr>
              <a:t>10000010</a:t>
            </a: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3CD741C7-CF4C-4212-BA8B-62699B3C27EC}"/>
              </a:ext>
            </a:extLst>
          </p:cNvPr>
          <p:cNvSpPr/>
          <p:nvPr/>
        </p:nvSpPr>
        <p:spPr>
          <a:xfrm>
            <a:off x="469744" y="2850204"/>
            <a:ext cx="466928" cy="1750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65995595-7488-491D-A7BB-60496946D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1098620"/>
            <a:ext cx="10748057" cy="517190"/>
          </a:xfrm>
        </p:spPr>
        <p:txBody>
          <a:bodyPr/>
          <a:lstStyle/>
          <a:p>
            <a:r>
              <a:rPr lang="zh-CN" altLang="en-US" dirty="0"/>
              <a:t>使用机器语言编程来实现呼吸灯效果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CDF2D74-3905-4365-B362-3923E9D3D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334741"/>
              </p:ext>
            </p:extLst>
          </p:nvPr>
        </p:nvGraphicFramePr>
        <p:xfrm>
          <a:off x="9068544" y="1960720"/>
          <a:ext cx="2662148" cy="2856984"/>
        </p:xfrm>
        <a:graphic>
          <a:graphicData uri="http://schemas.openxmlformats.org/drawingml/2006/table">
            <a:tbl>
              <a:tblPr/>
              <a:tblGrid>
                <a:gridCol w="1331074">
                  <a:extLst>
                    <a:ext uri="{9D8B030D-6E8A-4147-A177-3AD203B41FA5}">
                      <a16:colId xmlns:a16="http://schemas.microsoft.com/office/drawing/2014/main" val="1387298848"/>
                    </a:ext>
                  </a:extLst>
                </a:gridCol>
                <a:gridCol w="1331074">
                  <a:extLst>
                    <a:ext uri="{9D8B030D-6E8A-4147-A177-3AD203B41FA5}">
                      <a16:colId xmlns:a16="http://schemas.microsoft.com/office/drawing/2014/main" val="1297822125"/>
                    </a:ext>
                  </a:extLst>
                </a:gridCol>
              </a:tblGrid>
              <a:tr h="3571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机器指令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chemeClr val="bg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机器操作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46514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完全打开灯泡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690119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完全关闭灯泡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954135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00000100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把灯泡调暗 </a:t>
                      </a:r>
                      <a:r>
                        <a:rPr lang="en-US" altLang="zh-CN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234326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00001000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把灯泡调亮 </a:t>
                      </a:r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20</a:t>
                      </a:r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％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2355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10000001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</a:t>
                      </a:r>
                      <a:r>
                        <a:rPr lang="zh-CN" altLang="en-US" sz="1100" b="1" dirty="0"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43693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10000010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跳转到位置</a:t>
                      </a:r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2</a:t>
                      </a:r>
                      <a:r>
                        <a:rPr lang="zh-CN" altLang="en-US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执行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909761"/>
                  </a:ext>
                </a:extLst>
              </a:tr>
              <a:tr h="357123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b="1" dirty="0"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…</a:t>
                      </a:r>
                      <a:endParaRPr lang="zh-CN" altLang="en-US" sz="1100" b="1" dirty="0"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03603" marR="103603" marT="51802" marB="51802" anchor="ctr">
                    <a:lnL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F1F1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0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55015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33B8D51-711B-402D-B847-1A7F94EC3B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572" y="1822846"/>
            <a:ext cx="7610218" cy="4202015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BAFDA96E-0DE9-4489-82FB-94E399354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2" y="1104282"/>
            <a:ext cx="4504298" cy="517190"/>
          </a:xfrm>
        </p:spPr>
        <p:txBody>
          <a:bodyPr/>
          <a:lstStyle/>
          <a:p>
            <a:r>
              <a:rPr lang="zh-CN" altLang="en-US" sz="18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最早期的程序员通过机器语言编程的形式</a:t>
            </a:r>
          </a:p>
        </p:txBody>
      </p:sp>
    </p:spTree>
    <p:extLst>
      <p:ext uri="{BB962C8B-B14F-4D97-AF65-F5344CB8AC3E}">
        <p14:creationId xmlns:p14="http://schemas.microsoft.com/office/powerpoint/2010/main" val="118835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3331EE-2716-47CD-875C-FE09AD76F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929" y="1086313"/>
            <a:ext cx="2407224" cy="517190"/>
          </a:xfrm>
        </p:spPr>
        <p:txBody>
          <a:bodyPr/>
          <a:lstStyle/>
          <a:p>
            <a:r>
              <a:rPr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能做什么？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96BC90AF-0D7E-45C3-9D08-C90C4ADD14E0}"/>
              </a:ext>
            </a:extLst>
          </p:cNvPr>
          <p:cNvSpPr/>
          <p:nvPr/>
        </p:nvSpPr>
        <p:spPr bwMode="auto">
          <a:xfrm>
            <a:off x="4453883" y="1956983"/>
            <a:ext cx="3306425" cy="3304837"/>
          </a:xfrm>
          <a:prstGeom prst="ellipse">
            <a:avLst/>
          </a:prstGeom>
          <a:noFill/>
          <a:ln w="25400" cap="rnd">
            <a:solidFill>
              <a:srgbClr val="919191"/>
            </a:solidFill>
            <a:prstDash val="solid"/>
            <a:round/>
          </a:ln>
        </p:spPr>
        <p:txBody>
          <a:bodyPr anchor="ctr"/>
          <a:lstStyle/>
          <a:p>
            <a:pPr algn="ctr"/>
            <a:endParaRPr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4" name="任意多边形: 形状 21">
            <a:extLst>
              <a:ext uri="{FF2B5EF4-FFF2-40B4-BE49-F238E27FC236}">
                <a16:creationId xmlns:a16="http://schemas.microsoft.com/office/drawing/2014/main" id="{B25AF95C-0FB6-4301-8D5A-1D970CAD508E}"/>
              </a:ext>
            </a:extLst>
          </p:cNvPr>
          <p:cNvSpPr/>
          <p:nvPr/>
        </p:nvSpPr>
        <p:spPr bwMode="auto">
          <a:xfrm>
            <a:off x="5030090" y="2526439"/>
            <a:ext cx="2109635" cy="2108806"/>
          </a:xfrm>
          <a:custGeom>
            <a:avLst/>
            <a:gdLst>
              <a:gd name="T0" fmla="*/ 538 w 1076"/>
              <a:gd name="T1" fmla="*/ 1076 h 1076"/>
              <a:gd name="T2" fmla="*/ 0 w 1076"/>
              <a:gd name="T3" fmla="*/ 538 h 1076"/>
              <a:gd name="T4" fmla="*/ 538 w 1076"/>
              <a:gd name="T5" fmla="*/ 0 h 1076"/>
              <a:gd name="T6" fmla="*/ 1076 w 1076"/>
              <a:gd name="T7" fmla="*/ 538 h 1076"/>
              <a:gd name="T8" fmla="*/ 538 w 1076"/>
              <a:gd name="T9" fmla="*/ 1076 h 1076"/>
              <a:gd name="T10" fmla="*/ 538 w 1076"/>
              <a:gd name="T11" fmla="*/ 80 h 1076"/>
              <a:gd name="T12" fmla="*/ 80 w 1076"/>
              <a:gd name="T13" fmla="*/ 538 h 1076"/>
              <a:gd name="T14" fmla="*/ 538 w 1076"/>
              <a:gd name="T15" fmla="*/ 996 h 1076"/>
              <a:gd name="T16" fmla="*/ 996 w 1076"/>
              <a:gd name="T17" fmla="*/ 538 h 1076"/>
              <a:gd name="T18" fmla="*/ 538 w 1076"/>
              <a:gd name="T19" fmla="*/ 80 h 10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76" h="1076">
                <a:moveTo>
                  <a:pt x="538" y="1076"/>
                </a:moveTo>
                <a:cubicBezTo>
                  <a:pt x="241" y="1076"/>
                  <a:pt x="0" y="835"/>
                  <a:pt x="0" y="538"/>
                </a:cubicBezTo>
                <a:cubicBezTo>
                  <a:pt x="0" y="242"/>
                  <a:pt x="241" y="0"/>
                  <a:pt x="538" y="0"/>
                </a:cubicBezTo>
                <a:cubicBezTo>
                  <a:pt x="835" y="0"/>
                  <a:pt x="1076" y="242"/>
                  <a:pt x="1076" y="538"/>
                </a:cubicBezTo>
                <a:cubicBezTo>
                  <a:pt x="1076" y="835"/>
                  <a:pt x="835" y="1076"/>
                  <a:pt x="538" y="1076"/>
                </a:cubicBezTo>
                <a:close/>
                <a:moveTo>
                  <a:pt x="538" y="80"/>
                </a:moveTo>
                <a:cubicBezTo>
                  <a:pt x="286" y="80"/>
                  <a:pt x="80" y="286"/>
                  <a:pt x="80" y="538"/>
                </a:cubicBezTo>
                <a:cubicBezTo>
                  <a:pt x="80" y="791"/>
                  <a:pt x="286" y="996"/>
                  <a:pt x="538" y="996"/>
                </a:cubicBezTo>
                <a:cubicBezTo>
                  <a:pt x="791" y="996"/>
                  <a:pt x="996" y="791"/>
                  <a:pt x="996" y="538"/>
                </a:cubicBezTo>
                <a:cubicBezTo>
                  <a:pt x="996" y="286"/>
                  <a:pt x="791" y="80"/>
                  <a:pt x="538" y="80"/>
                </a:cubicBezTo>
                <a:close/>
              </a:path>
            </a:pathLst>
          </a:custGeom>
          <a:solidFill>
            <a:srgbClr val="AD2A26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cxnSp>
        <p:nvCxnSpPr>
          <p:cNvPr id="5" name="直接连接符 23">
            <a:extLst>
              <a:ext uri="{FF2B5EF4-FFF2-40B4-BE49-F238E27FC236}">
                <a16:creationId xmlns:a16="http://schemas.microsoft.com/office/drawing/2014/main" id="{EC86998D-7415-4998-8F57-49A16BDC48CE}"/>
              </a:ext>
            </a:extLst>
          </p:cNvPr>
          <p:cNvCxnSpPr/>
          <p:nvPr/>
        </p:nvCxnSpPr>
        <p:spPr>
          <a:xfrm flipH="1">
            <a:off x="3343295" y="3532291"/>
            <a:ext cx="52625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24">
            <a:extLst>
              <a:ext uri="{FF2B5EF4-FFF2-40B4-BE49-F238E27FC236}">
                <a16:creationId xmlns:a16="http://schemas.microsoft.com/office/drawing/2014/main" id="{4707F3E9-A2F5-49E3-9923-D08A5BA0996F}"/>
              </a:ext>
            </a:extLst>
          </p:cNvPr>
          <p:cNvCxnSpPr/>
          <p:nvPr/>
        </p:nvCxnSpPr>
        <p:spPr>
          <a:xfrm flipH="1">
            <a:off x="3787283" y="4731788"/>
            <a:ext cx="52625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25">
            <a:extLst>
              <a:ext uri="{FF2B5EF4-FFF2-40B4-BE49-F238E27FC236}">
                <a16:creationId xmlns:a16="http://schemas.microsoft.com/office/drawing/2014/main" id="{6574A5F6-FF5C-450E-B32D-6A82F9A6BF9E}"/>
              </a:ext>
            </a:extLst>
          </p:cNvPr>
          <p:cNvCxnSpPr/>
          <p:nvPr/>
        </p:nvCxnSpPr>
        <p:spPr>
          <a:xfrm flipH="1">
            <a:off x="3787283" y="2399514"/>
            <a:ext cx="52625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26">
            <a:extLst>
              <a:ext uri="{FF2B5EF4-FFF2-40B4-BE49-F238E27FC236}">
                <a16:creationId xmlns:a16="http://schemas.microsoft.com/office/drawing/2014/main" id="{C35AAA21-B6AF-432C-9A72-C951A72D3EC2}"/>
              </a:ext>
            </a:extLst>
          </p:cNvPr>
          <p:cNvCxnSpPr/>
          <p:nvPr/>
        </p:nvCxnSpPr>
        <p:spPr>
          <a:xfrm>
            <a:off x="8287899" y="3532291"/>
            <a:ext cx="52625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27">
            <a:extLst>
              <a:ext uri="{FF2B5EF4-FFF2-40B4-BE49-F238E27FC236}">
                <a16:creationId xmlns:a16="http://schemas.microsoft.com/office/drawing/2014/main" id="{E340D88F-B9C4-4409-B213-F1D9D40B498E}"/>
              </a:ext>
            </a:extLst>
          </p:cNvPr>
          <p:cNvCxnSpPr/>
          <p:nvPr/>
        </p:nvCxnSpPr>
        <p:spPr>
          <a:xfrm>
            <a:off x="7843911" y="4731788"/>
            <a:ext cx="52625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28">
            <a:extLst>
              <a:ext uri="{FF2B5EF4-FFF2-40B4-BE49-F238E27FC236}">
                <a16:creationId xmlns:a16="http://schemas.microsoft.com/office/drawing/2014/main" id="{1A15EB0F-3D1B-4ABC-902F-F161D0EF31FE}"/>
              </a:ext>
            </a:extLst>
          </p:cNvPr>
          <p:cNvCxnSpPr/>
          <p:nvPr/>
        </p:nvCxnSpPr>
        <p:spPr>
          <a:xfrm>
            <a:off x="7843911" y="2399514"/>
            <a:ext cx="52625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任意多边形: 形状 29">
            <a:extLst>
              <a:ext uri="{FF2B5EF4-FFF2-40B4-BE49-F238E27FC236}">
                <a16:creationId xmlns:a16="http://schemas.microsoft.com/office/drawing/2014/main" id="{DC006389-C077-454D-B826-F9603A0F975C}"/>
              </a:ext>
            </a:extLst>
          </p:cNvPr>
          <p:cNvSpPr/>
          <p:nvPr/>
        </p:nvSpPr>
        <p:spPr bwMode="auto">
          <a:xfrm>
            <a:off x="6909407" y="2174862"/>
            <a:ext cx="670693" cy="670093"/>
          </a:xfrm>
          <a:custGeom>
            <a:avLst/>
            <a:gdLst>
              <a:gd name="T0" fmla="*/ 390 w 474"/>
              <a:gd name="T1" fmla="*/ 390 h 474"/>
              <a:gd name="T2" fmla="*/ 84 w 474"/>
              <a:gd name="T3" fmla="*/ 390 h 474"/>
              <a:gd name="T4" fmla="*/ 84 w 474"/>
              <a:gd name="T5" fmla="*/ 84 h 474"/>
              <a:gd name="T6" fmla="*/ 390 w 474"/>
              <a:gd name="T7" fmla="*/ 84 h 474"/>
              <a:gd name="T8" fmla="*/ 390 w 474"/>
              <a:gd name="T9" fmla="*/ 39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4" h="474">
                <a:moveTo>
                  <a:pt x="390" y="390"/>
                </a:moveTo>
                <a:cubicBezTo>
                  <a:pt x="306" y="474"/>
                  <a:pt x="169" y="474"/>
                  <a:pt x="84" y="390"/>
                </a:cubicBezTo>
                <a:cubicBezTo>
                  <a:pt x="0" y="305"/>
                  <a:pt x="0" y="168"/>
                  <a:pt x="84" y="84"/>
                </a:cubicBezTo>
                <a:cubicBezTo>
                  <a:pt x="169" y="0"/>
                  <a:pt x="306" y="0"/>
                  <a:pt x="390" y="84"/>
                </a:cubicBezTo>
                <a:cubicBezTo>
                  <a:pt x="474" y="168"/>
                  <a:pt x="474" y="305"/>
                  <a:pt x="390" y="390"/>
                </a:cubicBezTo>
                <a:close/>
              </a:path>
            </a:pathLst>
          </a:custGeom>
          <a:solidFill>
            <a:srgbClr val="AD2A26"/>
          </a:solidFill>
          <a:ln w="58738" cap="flat">
            <a:solidFill>
              <a:schemeClr val="bg1"/>
            </a:solidFill>
            <a:prstDash val="solid"/>
            <a:miter lim="800000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13" name="任意多边形: 形状 31">
            <a:extLst>
              <a:ext uri="{FF2B5EF4-FFF2-40B4-BE49-F238E27FC236}">
                <a16:creationId xmlns:a16="http://schemas.microsoft.com/office/drawing/2014/main" id="{C104B9B0-60AC-4CA3-9E69-D8833FDC197B}"/>
              </a:ext>
            </a:extLst>
          </p:cNvPr>
          <p:cNvSpPr/>
          <p:nvPr/>
        </p:nvSpPr>
        <p:spPr bwMode="auto">
          <a:xfrm>
            <a:off x="4565105" y="4359920"/>
            <a:ext cx="670094" cy="670093"/>
          </a:xfrm>
          <a:custGeom>
            <a:avLst/>
            <a:gdLst>
              <a:gd name="T0" fmla="*/ 84 w 474"/>
              <a:gd name="T1" fmla="*/ 84 h 474"/>
              <a:gd name="T2" fmla="*/ 390 w 474"/>
              <a:gd name="T3" fmla="*/ 84 h 474"/>
              <a:gd name="T4" fmla="*/ 390 w 474"/>
              <a:gd name="T5" fmla="*/ 390 h 474"/>
              <a:gd name="T6" fmla="*/ 84 w 474"/>
              <a:gd name="T7" fmla="*/ 390 h 474"/>
              <a:gd name="T8" fmla="*/ 84 w 474"/>
              <a:gd name="T9" fmla="*/ 84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4" h="474">
                <a:moveTo>
                  <a:pt x="84" y="84"/>
                </a:moveTo>
                <a:cubicBezTo>
                  <a:pt x="168" y="0"/>
                  <a:pt x="305" y="0"/>
                  <a:pt x="390" y="84"/>
                </a:cubicBezTo>
                <a:cubicBezTo>
                  <a:pt x="474" y="169"/>
                  <a:pt x="474" y="306"/>
                  <a:pt x="390" y="390"/>
                </a:cubicBezTo>
                <a:cubicBezTo>
                  <a:pt x="305" y="474"/>
                  <a:pt x="168" y="474"/>
                  <a:pt x="84" y="390"/>
                </a:cubicBezTo>
                <a:cubicBezTo>
                  <a:pt x="0" y="306"/>
                  <a:pt x="0" y="169"/>
                  <a:pt x="84" y="84"/>
                </a:cubicBezTo>
                <a:close/>
              </a:path>
            </a:pathLst>
          </a:custGeom>
          <a:solidFill>
            <a:srgbClr val="4C5252"/>
          </a:solidFill>
          <a:ln w="58738" cap="flat">
            <a:solidFill>
              <a:schemeClr val="bg1"/>
            </a:solidFill>
            <a:prstDash val="solid"/>
            <a:miter lim="800000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9CE0720-251A-4A36-9CEB-BA64C34896F4}"/>
              </a:ext>
            </a:extLst>
          </p:cNvPr>
          <p:cNvSpPr/>
          <p:nvPr/>
        </p:nvSpPr>
        <p:spPr bwMode="auto">
          <a:xfrm>
            <a:off x="7302523" y="3297278"/>
            <a:ext cx="610916" cy="610317"/>
          </a:xfrm>
          <a:prstGeom prst="ellipse">
            <a:avLst/>
          </a:prstGeom>
          <a:solidFill>
            <a:srgbClr val="4C5252"/>
          </a:solidFill>
          <a:ln w="58738" cap="flat">
            <a:solidFill>
              <a:schemeClr val="bg1"/>
            </a:solidFill>
            <a:prstDash val="solid"/>
            <a:miter lim="800000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16" name="任意多边形: 形状 34">
            <a:extLst>
              <a:ext uri="{FF2B5EF4-FFF2-40B4-BE49-F238E27FC236}">
                <a16:creationId xmlns:a16="http://schemas.microsoft.com/office/drawing/2014/main" id="{A71B7E06-EFD7-4900-91BC-B8651ED72204}"/>
              </a:ext>
            </a:extLst>
          </p:cNvPr>
          <p:cNvSpPr/>
          <p:nvPr/>
        </p:nvSpPr>
        <p:spPr bwMode="auto">
          <a:xfrm>
            <a:off x="7492687" y="3509209"/>
            <a:ext cx="230589" cy="186456"/>
          </a:xfrm>
          <a:custGeom>
            <a:avLst/>
            <a:gdLst>
              <a:gd name="connsiteX0" fmla="*/ 0 w 331788"/>
              <a:gd name="connsiteY0" fmla="*/ 255587 h 268287"/>
              <a:gd name="connsiteX1" fmla="*/ 331788 w 331788"/>
              <a:gd name="connsiteY1" fmla="*/ 255587 h 268287"/>
              <a:gd name="connsiteX2" fmla="*/ 331788 w 331788"/>
              <a:gd name="connsiteY2" fmla="*/ 268287 h 268287"/>
              <a:gd name="connsiteX3" fmla="*/ 0 w 331788"/>
              <a:gd name="connsiteY3" fmla="*/ 268287 h 268287"/>
              <a:gd name="connsiteX4" fmla="*/ 76201 w 331788"/>
              <a:gd name="connsiteY4" fmla="*/ 207962 h 268287"/>
              <a:gd name="connsiteX5" fmla="*/ 82551 w 331788"/>
              <a:gd name="connsiteY5" fmla="*/ 207962 h 268287"/>
              <a:gd name="connsiteX6" fmla="*/ 82551 w 331788"/>
              <a:gd name="connsiteY6" fmla="*/ 247650 h 268287"/>
              <a:gd name="connsiteX7" fmla="*/ 55563 w 331788"/>
              <a:gd name="connsiteY7" fmla="*/ 247650 h 268287"/>
              <a:gd name="connsiteX8" fmla="*/ 55563 w 331788"/>
              <a:gd name="connsiteY8" fmla="*/ 227012 h 268287"/>
              <a:gd name="connsiteX9" fmla="*/ 115888 w 331788"/>
              <a:gd name="connsiteY9" fmla="*/ 168275 h 268287"/>
              <a:gd name="connsiteX10" fmla="*/ 127168 w 331788"/>
              <a:gd name="connsiteY10" fmla="*/ 168275 h 268287"/>
              <a:gd name="connsiteX11" fmla="*/ 139701 w 331788"/>
              <a:gd name="connsiteY11" fmla="*/ 170835 h 268287"/>
              <a:gd name="connsiteX12" fmla="*/ 139701 w 331788"/>
              <a:gd name="connsiteY12" fmla="*/ 247650 h 268287"/>
              <a:gd name="connsiteX13" fmla="*/ 115888 w 331788"/>
              <a:gd name="connsiteY13" fmla="*/ 247650 h 268287"/>
              <a:gd name="connsiteX14" fmla="*/ 198438 w 331788"/>
              <a:gd name="connsiteY14" fmla="*/ 155575 h 268287"/>
              <a:gd name="connsiteX15" fmla="*/ 198438 w 331788"/>
              <a:gd name="connsiteY15" fmla="*/ 247650 h 268287"/>
              <a:gd name="connsiteX16" fmla="*/ 173038 w 331788"/>
              <a:gd name="connsiteY16" fmla="*/ 247650 h 268287"/>
              <a:gd name="connsiteX17" fmla="*/ 173038 w 331788"/>
              <a:gd name="connsiteY17" fmla="*/ 168363 h 268287"/>
              <a:gd name="connsiteX18" fmla="*/ 198438 w 331788"/>
              <a:gd name="connsiteY18" fmla="*/ 155575 h 268287"/>
              <a:gd name="connsiteX19" fmla="*/ 149226 w 331788"/>
              <a:gd name="connsiteY19" fmla="*/ 41376 h 268287"/>
              <a:gd name="connsiteX20" fmla="*/ 114947 w 331788"/>
              <a:gd name="connsiteY20" fmla="*/ 55968 h 268287"/>
              <a:gd name="connsiteX21" fmla="*/ 114947 w 331788"/>
              <a:gd name="connsiteY21" fmla="*/ 123418 h 268287"/>
              <a:gd name="connsiteX22" fmla="*/ 183504 w 331788"/>
              <a:gd name="connsiteY22" fmla="*/ 123418 h 268287"/>
              <a:gd name="connsiteX23" fmla="*/ 183504 w 331788"/>
              <a:gd name="connsiteY23" fmla="*/ 55968 h 268287"/>
              <a:gd name="connsiteX24" fmla="*/ 149226 w 331788"/>
              <a:gd name="connsiteY24" fmla="*/ 41376 h 268287"/>
              <a:gd name="connsiteX25" fmla="*/ 228600 w 331788"/>
              <a:gd name="connsiteY25" fmla="*/ 39687 h 268287"/>
              <a:gd name="connsiteX26" fmla="*/ 254000 w 331788"/>
              <a:gd name="connsiteY26" fmla="*/ 39687 h 268287"/>
              <a:gd name="connsiteX27" fmla="*/ 254000 w 331788"/>
              <a:gd name="connsiteY27" fmla="*/ 247650 h 268287"/>
              <a:gd name="connsiteX28" fmla="*/ 228600 w 331788"/>
              <a:gd name="connsiteY28" fmla="*/ 247650 h 268287"/>
              <a:gd name="connsiteX29" fmla="*/ 228600 w 331788"/>
              <a:gd name="connsiteY29" fmla="*/ 110730 h 268287"/>
              <a:gd name="connsiteX30" fmla="*/ 231140 w 331788"/>
              <a:gd name="connsiteY30" fmla="*/ 90063 h 268287"/>
              <a:gd name="connsiteX31" fmla="*/ 228600 w 331788"/>
              <a:gd name="connsiteY31" fmla="*/ 69396 h 268287"/>
              <a:gd name="connsiteX32" fmla="*/ 228600 w 331788"/>
              <a:gd name="connsiteY32" fmla="*/ 39687 h 268287"/>
              <a:gd name="connsiteX33" fmla="*/ 149707 w 331788"/>
              <a:gd name="connsiteY33" fmla="*/ 22312 h 268287"/>
              <a:gd name="connsiteX34" fmla="*/ 196764 w 331788"/>
              <a:gd name="connsiteY34" fmla="*/ 41623 h 268287"/>
              <a:gd name="connsiteX35" fmla="*/ 196764 w 331788"/>
              <a:gd name="connsiteY35" fmla="*/ 136893 h 268287"/>
              <a:gd name="connsiteX36" fmla="*/ 109096 w 331788"/>
              <a:gd name="connsiteY36" fmla="*/ 143330 h 268287"/>
              <a:gd name="connsiteX37" fmla="*/ 97492 w 331788"/>
              <a:gd name="connsiteY37" fmla="*/ 154917 h 268287"/>
              <a:gd name="connsiteX38" fmla="*/ 93625 w 331788"/>
              <a:gd name="connsiteY38" fmla="*/ 170366 h 268287"/>
              <a:gd name="connsiteX39" fmla="*/ 43344 w 331788"/>
              <a:gd name="connsiteY39" fmla="*/ 220576 h 268287"/>
              <a:gd name="connsiteX40" fmla="*/ 18848 w 331788"/>
              <a:gd name="connsiteY40" fmla="*/ 220576 h 268287"/>
              <a:gd name="connsiteX41" fmla="*/ 18848 w 331788"/>
              <a:gd name="connsiteY41" fmla="*/ 196115 h 268287"/>
              <a:gd name="connsiteX42" fmla="*/ 67840 w 331788"/>
              <a:gd name="connsiteY42" fmla="*/ 145905 h 268287"/>
              <a:gd name="connsiteX43" fmla="*/ 84600 w 331788"/>
              <a:gd name="connsiteY43" fmla="*/ 140755 h 268287"/>
              <a:gd name="connsiteX44" fmla="*/ 96203 w 331788"/>
              <a:gd name="connsiteY44" fmla="*/ 129168 h 268287"/>
              <a:gd name="connsiteX45" fmla="*/ 102649 w 331788"/>
              <a:gd name="connsiteY45" fmla="*/ 41623 h 268287"/>
              <a:gd name="connsiteX46" fmla="*/ 149707 w 331788"/>
              <a:gd name="connsiteY46" fmla="*/ 22312 h 268287"/>
              <a:gd name="connsiteX47" fmla="*/ 280988 w 331788"/>
              <a:gd name="connsiteY47" fmla="*/ 0 h 268287"/>
              <a:gd name="connsiteX48" fmla="*/ 306388 w 331788"/>
              <a:gd name="connsiteY48" fmla="*/ 0 h 268287"/>
              <a:gd name="connsiteX49" fmla="*/ 306388 w 331788"/>
              <a:gd name="connsiteY49" fmla="*/ 247650 h 268287"/>
              <a:gd name="connsiteX50" fmla="*/ 280988 w 331788"/>
              <a:gd name="connsiteY50" fmla="*/ 247650 h 268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331788" h="268287">
                <a:moveTo>
                  <a:pt x="0" y="255587"/>
                </a:moveTo>
                <a:lnTo>
                  <a:pt x="331788" y="255587"/>
                </a:lnTo>
                <a:lnTo>
                  <a:pt x="331788" y="268287"/>
                </a:lnTo>
                <a:lnTo>
                  <a:pt x="0" y="268287"/>
                </a:lnTo>
                <a:close/>
                <a:moveTo>
                  <a:pt x="76201" y="207962"/>
                </a:moveTo>
                <a:lnTo>
                  <a:pt x="82551" y="207962"/>
                </a:lnTo>
                <a:lnTo>
                  <a:pt x="82551" y="247650"/>
                </a:lnTo>
                <a:lnTo>
                  <a:pt x="55563" y="247650"/>
                </a:lnTo>
                <a:lnTo>
                  <a:pt x="55563" y="227012"/>
                </a:lnTo>
                <a:close/>
                <a:moveTo>
                  <a:pt x="115888" y="168275"/>
                </a:moveTo>
                <a:cubicBezTo>
                  <a:pt x="115888" y="168275"/>
                  <a:pt x="115888" y="168275"/>
                  <a:pt x="127168" y="168275"/>
                </a:cubicBezTo>
                <a:cubicBezTo>
                  <a:pt x="130928" y="169555"/>
                  <a:pt x="135941" y="170835"/>
                  <a:pt x="139701" y="170835"/>
                </a:cubicBezTo>
                <a:cubicBezTo>
                  <a:pt x="139701" y="170835"/>
                  <a:pt x="139701" y="170835"/>
                  <a:pt x="139701" y="247650"/>
                </a:cubicBezTo>
                <a:cubicBezTo>
                  <a:pt x="139701" y="247650"/>
                  <a:pt x="139701" y="247650"/>
                  <a:pt x="115888" y="247650"/>
                </a:cubicBezTo>
                <a:close/>
                <a:moveTo>
                  <a:pt x="198438" y="155575"/>
                </a:moveTo>
                <a:cubicBezTo>
                  <a:pt x="198438" y="155575"/>
                  <a:pt x="198438" y="155575"/>
                  <a:pt x="198438" y="247650"/>
                </a:cubicBezTo>
                <a:cubicBezTo>
                  <a:pt x="198438" y="247650"/>
                  <a:pt x="198438" y="247650"/>
                  <a:pt x="173038" y="247650"/>
                </a:cubicBezTo>
                <a:lnTo>
                  <a:pt x="173038" y="168363"/>
                </a:lnTo>
                <a:cubicBezTo>
                  <a:pt x="181928" y="165805"/>
                  <a:pt x="190818" y="161969"/>
                  <a:pt x="198438" y="155575"/>
                </a:cubicBezTo>
                <a:close/>
                <a:moveTo>
                  <a:pt x="149226" y="41376"/>
                </a:moveTo>
                <a:cubicBezTo>
                  <a:pt x="136937" y="41376"/>
                  <a:pt x="124649" y="46240"/>
                  <a:pt x="114947" y="55968"/>
                </a:cubicBezTo>
                <a:cubicBezTo>
                  <a:pt x="96838" y="74128"/>
                  <a:pt x="96838" y="105259"/>
                  <a:pt x="114947" y="123418"/>
                </a:cubicBezTo>
                <a:cubicBezTo>
                  <a:pt x="134350" y="142875"/>
                  <a:pt x="164101" y="142875"/>
                  <a:pt x="183504" y="123418"/>
                </a:cubicBezTo>
                <a:cubicBezTo>
                  <a:pt x="201613" y="105259"/>
                  <a:pt x="201613" y="74128"/>
                  <a:pt x="183504" y="55968"/>
                </a:cubicBezTo>
                <a:cubicBezTo>
                  <a:pt x="173803" y="46240"/>
                  <a:pt x="161514" y="41376"/>
                  <a:pt x="149226" y="41376"/>
                </a:cubicBezTo>
                <a:close/>
                <a:moveTo>
                  <a:pt x="228600" y="39687"/>
                </a:moveTo>
                <a:cubicBezTo>
                  <a:pt x="228600" y="39687"/>
                  <a:pt x="228600" y="39687"/>
                  <a:pt x="254000" y="39687"/>
                </a:cubicBezTo>
                <a:lnTo>
                  <a:pt x="254000" y="247650"/>
                </a:lnTo>
                <a:cubicBezTo>
                  <a:pt x="254000" y="247650"/>
                  <a:pt x="254000" y="247650"/>
                  <a:pt x="228600" y="247650"/>
                </a:cubicBezTo>
                <a:cubicBezTo>
                  <a:pt x="228600" y="247650"/>
                  <a:pt x="228600" y="247650"/>
                  <a:pt x="228600" y="110730"/>
                </a:cubicBezTo>
                <a:cubicBezTo>
                  <a:pt x="231140" y="104272"/>
                  <a:pt x="231140" y="96521"/>
                  <a:pt x="231140" y="90063"/>
                </a:cubicBezTo>
                <a:cubicBezTo>
                  <a:pt x="231140" y="83604"/>
                  <a:pt x="231140" y="75854"/>
                  <a:pt x="228600" y="69396"/>
                </a:cubicBezTo>
                <a:cubicBezTo>
                  <a:pt x="228600" y="69396"/>
                  <a:pt x="228600" y="69396"/>
                  <a:pt x="228600" y="39687"/>
                </a:cubicBezTo>
                <a:close/>
                <a:moveTo>
                  <a:pt x="149707" y="22312"/>
                </a:moveTo>
                <a:cubicBezTo>
                  <a:pt x="166789" y="22312"/>
                  <a:pt x="183872" y="28749"/>
                  <a:pt x="196764" y="41623"/>
                </a:cubicBezTo>
                <a:cubicBezTo>
                  <a:pt x="223838" y="68659"/>
                  <a:pt x="223838" y="111144"/>
                  <a:pt x="196764" y="136893"/>
                </a:cubicBezTo>
                <a:cubicBezTo>
                  <a:pt x="173558" y="161354"/>
                  <a:pt x="136170" y="162641"/>
                  <a:pt x="109096" y="143330"/>
                </a:cubicBezTo>
                <a:cubicBezTo>
                  <a:pt x="109096" y="143330"/>
                  <a:pt x="109096" y="143330"/>
                  <a:pt x="97492" y="154917"/>
                </a:cubicBezTo>
                <a:cubicBezTo>
                  <a:pt x="98782" y="160067"/>
                  <a:pt x="97492" y="166504"/>
                  <a:pt x="93625" y="170366"/>
                </a:cubicBezTo>
                <a:cubicBezTo>
                  <a:pt x="93625" y="170366"/>
                  <a:pt x="93625" y="170366"/>
                  <a:pt x="43344" y="220576"/>
                </a:cubicBezTo>
                <a:cubicBezTo>
                  <a:pt x="35608" y="227013"/>
                  <a:pt x="25295" y="227013"/>
                  <a:pt x="18848" y="220576"/>
                </a:cubicBezTo>
                <a:cubicBezTo>
                  <a:pt x="11113" y="214139"/>
                  <a:pt x="11113" y="202552"/>
                  <a:pt x="18848" y="196115"/>
                </a:cubicBezTo>
                <a:cubicBezTo>
                  <a:pt x="18848" y="196115"/>
                  <a:pt x="18848" y="196115"/>
                  <a:pt x="67840" y="145905"/>
                </a:cubicBezTo>
                <a:cubicBezTo>
                  <a:pt x="72997" y="142043"/>
                  <a:pt x="78154" y="140755"/>
                  <a:pt x="84600" y="140755"/>
                </a:cubicBezTo>
                <a:cubicBezTo>
                  <a:pt x="84600" y="140755"/>
                  <a:pt x="84600" y="140755"/>
                  <a:pt x="96203" y="129168"/>
                </a:cubicBezTo>
                <a:cubicBezTo>
                  <a:pt x="75575" y="103420"/>
                  <a:pt x="78154" y="66084"/>
                  <a:pt x="102649" y="41623"/>
                </a:cubicBezTo>
                <a:cubicBezTo>
                  <a:pt x="115542" y="28749"/>
                  <a:pt x="132624" y="22312"/>
                  <a:pt x="149707" y="22312"/>
                </a:cubicBezTo>
                <a:close/>
                <a:moveTo>
                  <a:pt x="280988" y="0"/>
                </a:moveTo>
                <a:lnTo>
                  <a:pt x="306388" y="0"/>
                </a:lnTo>
                <a:lnTo>
                  <a:pt x="306388" y="247650"/>
                </a:lnTo>
                <a:lnTo>
                  <a:pt x="280988" y="2476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17" name="任意多边形: 形状 35">
            <a:extLst>
              <a:ext uri="{FF2B5EF4-FFF2-40B4-BE49-F238E27FC236}">
                <a16:creationId xmlns:a16="http://schemas.microsoft.com/office/drawing/2014/main" id="{3226AAB8-FCE4-442D-8ABA-43E945AD7E24}"/>
              </a:ext>
            </a:extLst>
          </p:cNvPr>
          <p:cNvSpPr/>
          <p:nvPr/>
        </p:nvSpPr>
        <p:spPr bwMode="auto">
          <a:xfrm>
            <a:off x="4650449" y="2113902"/>
            <a:ext cx="670094" cy="670093"/>
          </a:xfrm>
          <a:custGeom>
            <a:avLst/>
            <a:gdLst>
              <a:gd name="T0" fmla="*/ 390 w 474"/>
              <a:gd name="T1" fmla="*/ 84 h 474"/>
              <a:gd name="T2" fmla="*/ 390 w 474"/>
              <a:gd name="T3" fmla="*/ 390 h 474"/>
              <a:gd name="T4" fmla="*/ 84 w 474"/>
              <a:gd name="T5" fmla="*/ 390 h 474"/>
              <a:gd name="T6" fmla="*/ 84 w 474"/>
              <a:gd name="T7" fmla="*/ 84 h 474"/>
              <a:gd name="T8" fmla="*/ 390 w 474"/>
              <a:gd name="T9" fmla="*/ 84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4" h="474">
                <a:moveTo>
                  <a:pt x="390" y="84"/>
                </a:moveTo>
                <a:cubicBezTo>
                  <a:pt x="474" y="168"/>
                  <a:pt x="474" y="305"/>
                  <a:pt x="390" y="390"/>
                </a:cubicBezTo>
                <a:cubicBezTo>
                  <a:pt x="305" y="474"/>
                  <a:pt x="168" y="474"/>
                  <a:pt x="84" y="390"/>
                </a:cubicBezTo>
                <a:cubicBezTo>
                  <a:pt x="0" y="305"/>
                  <a:pt x="0" y="168"/>
                  <a:pt x="84" y="84"/>
                </a:cubicBezTo>
                <a:cubicBezTo>
                  <a:pt x="168" y="0"/>
                  <a:pt x="305" y="0"/>
                  <a:pt x="390" y="84"/>
                </a:cubicBezTo>
                <a:close/>
              </a:path>
            </a:pathLst>
          </a:custGeom>
          <a:solidFill>
            <a:srgbClr val="4C5252"/>
          </a:solidFill>
          <a:ln w="58738" cap="flat">
            <a:solidFill>
              <a:schemeClr val="bg1"/>
            </a:solidFill>
            <a:prstDash val="solid"/>
            <a:miter lim="800000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5B8C6A95-2F0A-41F2-B278-8C322292D39B}"/>
              </a:ext>
            </a:extLst>
          </p:cNvPr>
          <p:cNvSpPr/>
          <p:nvPr/>
        </p:nvSpPr>
        <p:spPr bwMode="auto">
          <a:xfrm>
            <a:off x="4170853" y="3285086"/>
            <a:ext cx="610916" cy="610317"/>
          </a:xfrm>
          <a:prstGeom prst="ellipse">
            <a:avLst/>
          </a:prstGeom>
          <a:solidFill>
            <a:srgbClr val="AD2A26"/>
          </a:solidFill>
          <a:ln w="58738" cap="flat">
            <a:solidFill>
              <a:schemeClr val="bg1"/>
            </a:solidFill>
            <a:prstDash val="solid"/>
            <a:miter lim="800000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19" name="任意多边形: 形状 37">
            <a:extLst>
              <a:ext uri="{FF2B5EF4-FFF2-40B4-BE49-F238E27FC236}">
                <a16:creationId xmlns:a16="http://schemas.microsoft.com/office/drawing/2014/main" id="{F1355191-F961-4972-9547-87EB2DC89265}"/>
              </a:ext>
            </a:extLst>
          </p:cNvPr>
          <p:cNvSpPr/>
          <p:nvPr/>
        </p:nvSpPr>
        <p:spPr bwMode="auto">
          <a:xfrm>
            <a:off x="6872831" y="4384304"/>
            <a:ext cx="670693" cy="670093"/>
          </a:xfrm>
          <a:custGeom>
            <a:avLst/>
            <a:gdLst>
              <a:gd name="T0" fmla="*/ 84 w 474"/>
              <a:gd name="T1" fmla="*/ 390 h 474"/>
              <a:gd name="T2" fmla="*/ 84 w 474"/>
              <a:gd name="T3" fmla="*/ 84 h 474"/>
              <a:gd name="T4" fmla="*/ 390 w 474"/>
              <a:gd name="T5" fmla="*/ 84 h 474"/>
              <a:gd name="T6" fmla="*/ 390 w 474"/>
              <a:gd name="T7" fmla="*/ 390 h 474"/>
              <a:gd name="T8" fmla="*/ 84 w 474"/>
              <a:gd name="T9" fmla="*/ 39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4" h="474">
                <a:moveTo>
                  <a:pt x="84" y="390"/>
                </a:moveTo>
                <a:cubicBezTo>
                  <a:pt x="0" y="306"/>
                  <a:pt x="0" y="169"/>
                  <a:pt x="84" y="84"/>
                </a:cubicBezTo>
                <a:cubicBezTo>
                  <a:pt x="169" y="0"/>
                  <a:pt x="306" y="0"/>
                  <a:pt x="390" y="84"/>
                </a:cubicBezTo>
                <a:cubicBezTo>
                  <a:pt x="474" y="169"/>
                  <a:pt x="474" y="306"/>
                  <a:pt x="390" y="390"/>
                </a:cubicBezTo>
                <a:cubicBezTo>
                  <a:pt x="306" y="474"/>
                  <a:pt x="169" y="474"/>
                  <a:pt x="84" y="390"/>
                </a:cubicBezTo>
                <a:close/>
              </a:path>
            </a:pathLst>
          </a:custGeom>
          <a:solidFill>
            <a:srgbClr val="AD2A26"/>
          </a:solidFill>
          <a:ln w="58738" cap="flat">
            <a:solidFill>
              <a:schemeClr val="bg1"/>
            </a:solidFill>
            <a:prstDash val="solid"/>
            <a:miter lim="800000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22" name="任意多边形: 形状 40">
            <a:extLst>
              <a:ext uri="{FF2B5EF4-FFF2-40B4-BE49-F238E27FC236}">
                <a16:creationId xmlns:a16="http://schemas.microsoft.com/office/drawing/2014/main" id="{F98CF31A-50D7-485F-91B7-A801F935FD69}"/>
              </a:ext>
            </a:extLst>
          </p:cNvPr>
          <p:cNvSpPr/>
          <p:nvPr/>
        </p:nvSpPr>
        <p:spPr bwMode="auto">
          <a:xfrm>
            <a:off x="4364447" y="3466651"/>
            <a:ext cx="230589" cy="228382"/>
          </a:xfrm>
          <a:custGeom>
            <a:avLst/>
            <a:gdLst>
              <a:gd name="connsiteX0" fmla="*/ 242094 w 331788"/>
              <a:gd name="connsiteY0" fmla="*/ 203585 h 328613"/>
              <a:gd name="connsiteX1" fmla="*/ 214264 w 331788"/>
              <a:gd name="connsiteY1" fmla="*/ 214264 h 328613"/>
              <a:gd name="connsiteX2" fmla="*/ 214264 w 331788"/>
              <a:gd name="connsiteY2" fmla="*/ 269924 h 328613"/>
              <a:gd name="connsiteX3" fmla="*/ 269924 w 331788"/>
              <a:gd name="connsiteY3" fmla="*/ 269924 h 328613"/>
              <a:gd name="connsiteX4" fmla="*/ 269924 w 331788"/>
              <a:gd name="connsiteY4" fmla="*/ 214264 h 328613"/>
              <a:gd name="connsiteX5" fmla="*/ 242094 w 331788"/>
              <a:gd name="connsiteY5" fmla="*/ 203585 h 328613"/>
              <a:gd name="connsiteX6" fmla="*/ 85725 w 331788"/>
              <a:gd name="connsiteY6" fmla="*/ 200752 h 328613"/>
              <a:gd name="connsiteX7" fmla="*/ 136525 w 331788"/>
              <a:gd name="connsiteY7" fmla="*/ 207698 h 328613"/>
              <a:gd name="connsiteX8" fmla="*/ 132667 w 331788"/>
              <a:gd name="connsiteY8" fmla="*/ 222250 h 328613"/>
              <a:gd name="connsiteX9" fmla="*/ 38783 w 331788"/>
              <a:gd name="connsiteY9" fmla="*/ 222250 h 328613"/>
              <a:gd name="connsiteX10" fmla="*/ 34925 w 331788"/>
              <a:gd name="connsiteY10" fmla="*/ 207698 h 328613"/>
              <a:gd name="connsiteX11" fmla="*/ 85725 w 331788"/>
              <a:gd name="connsiteY11" fmla="*/ 200752 h 328613"/>
              <a:gd name="connsiteX12" fmla="*/ 86038 w 331788"/>
              <a:gd name="connsiteY12" fmla="*/ 150283 h 328613"/>
              <a:gd name="connsiteX13" fmla="*/ 136525 w 331788"/>
              <a:gd name="connsiteY13" fmla="*/ 158221 h 328613"/>
              <a:gd name="connsiteX14" fmla="*/ 132678 w 331788"/>
              <a:gd name="connsiteY14" fmla="*/ 171450 h 328613"/>
              <a:gd name="connsiteX15" fmla="*/ 39076 w 331788"/>
              <a:gd name="connsiteY15" fmla="*/ 171450 h 328613"/>
              <a:gd name="connsiteX16" fmla="*/ 36512 w 331788"/>
              <a:gd name="connsiteY16" fmla="*/ 158221 h 328613"/>
              <a:gd name="connsiteX17" fmla="*/ 86038 w 331788"/>
              <a:gd name="connsiteY17" fmla="*/ 150283 h 328613"/>
              <a:gd name="connsiteX18" fmla="*/ 243681 w 331788"/>
              <a:gd name="connsiteY18" fmla="*/ 148724 h 328613"/>
              <a:gd name="connsiteX19" fmla="*/ 295275 w 331788"/>
              <a:gd name="connsiteY19" fmla="*/ 156745 h 328613"/>
              <a:gd name="connsiteX20" fmla="*/ 292663 w 331788"/>
              <a:gd name="connsiteY20" fmla="*/ 171450 h 328613"/>
              <a:gd name="connsiteX21" fmla="*/ 197312 w 331788"/>
              <a:gd name="connsiteY21" fmla="*/ 171450 h 328613"/>
              <a:gd name="connsiteX22" fmla="*/ 192087 w 331788"/>
              <a:gd name="connsiteY22" fmla="*/ 156745 h 328613"/>
              <a:gd name="connsiteX23" fmla="*/ 243681 w 331788"/>
              <a:gd name="connsiteY23" fmla="*/ 148724 h 328613"/>
              <a:gd name="connsiteX24" fmla="*/ 86038 w 331788"/>
              <a:gd name="connsiteY24" fmla="*/ 99483 h 328613"/>
              <a:gd name="connsiteX25" fmla="*/ 136525 w 331788"/>
              <a:gd name="connsiteY25" fmla="*/ 107421 h 328613"/>
              <a:gd name="connsiteX26" fmla="*/ 132678 w 331788"/>
              <a:gd name="connsiteY26" fmla="*/ 120650 h 328613"/>
              <a:gd name="connsiteX27" fmla="*/ 39076 w 331788"/>
              <a:gd name="connsiteY27" fmla="*/ 120650 h 328613"/>
              <a:gd name="connsiteX28" fmla="*/ 36512 w 331788"/>
              <a:gd name="connsiteY28" fmla="*/ 107421 h 328613"/>
              <a:gd name="connsiteX29" fmla="*/ 86038 w 331788"/>
              <a:gd name="connsiteY29" fmla="*/ 99483 h 328613"/>
              <a:gd name="connsiteX30" fmla="*/ 243681 w 331788"/>
              <a:gd name="connsiteY30" fmla="*/ 99152 h 328613"/>
              <a:gd name="connsiteX31" fmla="*/ 295275 w 331788"/>
              <a:gd name="connsiteY31" fmla="*/ 106098 h 328613"/>
              <a:gd name="connsiteX32" fmla="*/ 292663 w 331788"/>
              <a:gd name="connsiteY32" fmla="*/ 120650 h 328613"/>
              <a:gd name="connsiteX33" fmla="*/ 196006 w 331788"/>
              <a:gd name="connsiteY33" fmla="*/ 120650 h 328613"/>
              <a:gd name="connsiteX34" fmla="*/ 192087 w 331788"/>
              <a:gd name="connsiteY34" fmla="*/ 106098 h 328613"/>
              <a:gd name="connsiteX35" fmla="*/ 243681 w 331788"/>
              <a:gd name="connsiteY35" fmla="*/ 99152 h 328613"/>
              <a:gd name="connsiteX36" fmla="*/ 243681 w 331788"/>
              <a:gd name="connsiteY36" fmla="*/ 48711 h 328613"/>
              <a:gd name="connsiteX37" fmla="*/ 295275 w 331788"/>
              <a:gd name="connsiteY37" fmla="*/ 56732 h 328613"/>
              <a:gd name="connsiteX38" fmla="*/ 292663 w 331788"/>
              <a:gd name="connsiteY38" fmla="*/ 71437 h 328613"/>
              <a:gd name="connsiteX39" fmla="*/ 197312 w 331788"/>
              <a:gd name="connsiteY39" fmla="*/ 71437 h 328613"/>
              <a:gd name="connsiteX40" fmla="*/ 192087 w 331788"/>
              <a:gd name="connsiteY40" fmla="*/ 56732 h 328613"/>
              <a:gd name="connsiteX41" fmla="*/ 243681 w 331788"/>
              <a:gd name="connsiteY41" fmla="*/ 48711 h 328613"/>
              <a:gd name="connsiteX42" fmla="*/ 85725 w 331788"/>
              <a:gd name="connsiteY42" fmla="*/ 48683 h 328613"/>
              <a:gd name="connsiteX43" fmla="*/ 136525 w 331788"/>
              <a:gd name="connsiteY43" fmla="*/ 56621 h 328613"/>
              <a:gd name="connsiteX44" fmla="*/ 132667 w 331788"/>
              <a:gd name="connsiteY44" fmla="*/ 69850 h 328613"/>
              <a:gd name="connsiteX45" fmla="*/ 38783 w 331788"/>
              <a:gd name="connsiteY45" fmla="*/ 69850 h 328613"/>
              <a:gd name="connsiteX46" fmla="*/ 34925 w 331788"/>
              <a:gd name="connsiteY46" fmla="*/ 56621 h 328613"/>
              <a:gd name="connsiteX47" fmla="*/ 85725 w 331788"/>
              <a:gd name="connsiteY47" fmla="*/ 48683 h 328613"/>
              <a:gd name="connsiteX48" fmla="*/ 245779 w 331788"/>
              <a:gd name="connsiteY48" fmla="*/ 12700 h 328613"/>
              <a:gd name="connsiteX49" fmla="*/ 171450 w 331788"/>
              <a:gd name="connsiteY49" fmla="*/ 28215 h 328613"/>
              <a:gd name="connsiteX50" fmla="*/ 171450 w 331788"/>
              <a:gd name="connsiteY50" fmla="*/ 263525 h 328613"/>
              <a:gd name="connsiteX51" fmla="*/ 192314 w 331788"/>
              <a:gd name="connsiteY51" fmla="*/ 257061 h 328613"/>
              <a:gd name="connsiteX52" fmla="*/ 205355 w 331788"/>
              <a:gd name="connsiteY52" fmla="*/ 205344 h 328613"/>
              <a:gd name="connsiteX53" fmla="*/ 279684 w 331788"/>
              <a:gd name="connsiteY53" fmla="*/ 205344 h 328613"/>
              <a:gd name="connsiteX54" fmla="*/ 294028 w 331788"/>
              <a:gd name="connsiteY54" fmla="*/ 257061 h 328613"/>
              <a:gd name="connsiteX55" fmla="*/ 317500 w 331788"/>
              <a:gd name="connsiteY55" fmla="*/ 263525 h 328613"/>
              <a:gd name="connsiteX56" fmla="*/ 317500 w 331788"/>
              <a:gd name="connsiteY56" fmla="*/ 28215 h 328613"/>
              <a:gd name="connsiteX57" fmla="*/ 245779 w 331788"/>
              <a:gd name="connsiteY57" fmla="*/ 12700 h 328613"/>
              <a:gd name="connsiteX58" fmla="*/ 84931 w 331788"/>
              <a:gd name="connsiteY58" fmla="*/ 12700 h 328613"/>
              <a:gd name="connsiteX59" fmla="*/ 12700 w 331788"/>
              <a:gd name="connsiteY59" fmla="*/ 28215 h 328613"/>
              <a:gd name="connsiteX60" fmla="*/ 12700 w 331788"/>
              <a:gd name="connsiteY60" fmla="*/ 263525 h 328613"/>
              <a:gd name="connsiteX61" fmla="*/ 84931 w 331788"/>
              <a:gd name="connsiteY61" fmla="*/ 249303 h 328613"/>
              <a:gd name="connsiteX62" fmla="*/ 157163 w 331788"/>
              <a:gd name="connsiteY62" fmla="*/ 263525 h 328613"/>
              <a:gd name="connsiteX63" fmla="*/ 157163 w 331788"/>
              <a:gd name="connsiteY63" fmla="*/ 28215 h 328613"/>
              <a:gd name="connsiteX64" fmla="*/ 84931 w 331788"/>
              <a:gd name="connsiteY64" fmla="*/ 12700 h 328613"/>
              <a:gd name="connsiteX65" fmla="*/ 86835 w 331788"/>
              <a:gd name="connsiteY65" fmla="*/ 0 h 328613"/>
              <a:gd name="connsiteX66" fmla="*/ 165894 w 331788"/>
              <a:gd name="connsiteY66" fmla="*/ 15525 h 328613"/>
              <a:gd name="connsiteX67" fmla="*/ 244953 w 331788"/>
              <a:gd name="connsiteY67" fmla="*/ 0 h 328613"/>
              <a:gd name="connsiteX68" fmla="*/ 326604 w 331788"/>
              <a:gd name="connsiteY68" fmla="*/ 16819 h 328613"/>
              <a:gd name="connsiteX69" fmla="*/ 331788 w 331788"/>
              <a:gd name="connsiteY69" fmla="*/ 23288 h 328613"/>
              <a:gd name="connsiteX70" fmla="*/ 331788 w 331788"/>
              <a:gd name="connsiteY70" fmla="*/ 274276 h 328613"/>
              <a:gd name="connsiteX71" fmla="*/ 322716 w 331788"/>
              <a:gd name="connsiteY71" fmla="*/ 280744 h 328613"/>
              <a:gd name="connsiteX72" fmla="*/ 289019 w 331788"/>
              <a:gd name="connsiteY72" fmla="*/ 269101 h 328613"/>
              <a:gd name="connsiteX73" fmla="*/ 285130 w 331788"/>
              <a:gd name="connsiteY73" fmla="*/ 274276 h 328613"/>
              <a:gd name="connsiteX74" fmla="*/ 329196 w 331788"/>
              <a:gd name="connsiteY74" fmla="*/ 318263 h 328613"/>
              <a:gd name="connsiteX75" fmla="*/ 318828 w 331788"/>
              <a:gd name="connsiteY75" fmla="*/ 328613 h 328613"/>
              <a:gd name="connsiteX76" fmla="*/ 274762 w 331788"/>
              <a:gd name="connsiteY76" fmla="*/ 284626 h 328613"/>
              <a:gd name="connsiteX77" fmla="*/ 206072 w 331788"/>
              <a:gd name="connsiteY77" fmla="*/ 279451 h 328613"/>
              <a:gd name="connsiteX78" fmla="*/ 198295 w 331788"/>
              <a:gd name="connsiteY78" fmla="*/ 270394 h 328613"/>
              <a:gd name="connsiteX79" fmla="*/ 167190 w 331788"/>
              <a:gd name="connsiteY79" fmla="*/ 280744 h 328613"/>
              <a:gd name="connsiteX80" fmla="*/ 163302 w 331788"/>
              <a:gd name="connsiteY80" fmla="*/ 280744 h 328613"/>
              <a:gd name="connsiteX81" fmla="*/ 85539 w 331788"/>
              <a:gd name="connsiteY81" fmla="*/ 263926 h 328613"/>
              <a:gd name="connsiteX82" fmla="*/ 9072 w 331788"/>
              <a:gd name="connsiteY82" fmla="*/ 280744 h 328613"/>
              <a:gd name="connsiteX83" fmla="*/ 0 w 331788"/>
              <a:gd name="connsiteY83" fmla="*/ 274276 h 328613"/>
              <a:gd name="connsiteX84" fmla="*/ 0 w 331788"/>
              <a:gd name="connsiteY84" fmla="*/ 23288 h 328613"/>
              <a:gd name="connsiteX85" fmla="*/ 5184 w 331788"/>
              <a:gd name="connsiteY85" fmla="*/ 16819 h 328613"/>
              <a:gd name="connsiteX86" fmla="*/ 86835 w 331788"/>
              <a:gd name="connsiteY86" fmla="*/ 0 h 32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31788" h="328613">
                <a:moveTo>
                  <a:pt x="242094" y="203585"/>
                </a:moveTo>
                <a:cubicBezTo>
                  <a:pt x="232062" y="203585"/>
                  <a:pt x="222031" y="207145"/>
                  <a:pt x="214264" y="214264"/>
                </a:cubicBezTo>
                <a:cubicBezTo>
                  <a:pt x="200025" y="229797"/>
                  <a:pt x="200025" y="254391"/>
                  <a:pt x="214264" y="269924"/>
                </a:cubicBezTo>
                <a:cubicBezTo>
                  <a:pt x="229797" y="284163"/>
                  <a:pt x="254391" y="284163"/>
                  <a:pt x="269924" y="269924"/>
                </a:cubicBezTo>
                <a:cubicBezTo>
                  <a:pt x="284163" y="254391"/>
                  <a:pt x="284163" y="229797"/>
                  <a:pt x="269924" y="214264"/>
                </a:cubicBezTo>
                <a:cubicBezTo>
                  <a:pt x="262158" y="207145"/>
                  <a:pt x="252126" y="203585"/>
                  <a:pt x="242094" y="203585"/>
                </a:cubicBezTo>
                <a:close/>
                <a:moveTo>
                  <a:pt x="85725" y="200752"/>
                </a:moveTo>
                <a:cubicBezTo>
                  <a:pt x="102122" y="200752"/>
                  <a:pt x="118520" y="203067"/>
                  <a:pt x="136525" y="207698"/>
                </a:cubicBezTo>
                <a:cubicBezTo>
                  <a:pt x="136525" y="207698"/>
                  <a:pt x="136525" y="207698"/>
                  <a:pt x="132667" y="222250"/>
                </a:cubicBezTo>
                <a:cubicBezTo>
                  <a:pt x="99229" y="211667"/>
                  <a:pt x="72221" y="211667"/>
                  <a:pt x="38783" y="222250"/>
                </a:cubicBezTo>
                <a:cubicBezTo>
                  <a:pt x="38783" y="222250"/>
                  <a:pt x="38783" y="222250"/>
                  <a:pt x="34925" y="207698"/>
                </a:cubicBezTo>
                <a:cubicBezTo>
                  <a:pt x="52930" y="203067"/>
                  <a:pt x="69327" y="200752"/>
                  <a:pt x="85725" y="200752"/>
                </a:cubicBezTo>
                <a:close/>
                <a:moveTo>
                  <a:pt x="86038" y="150283"/>
                </a:moveTo>
                <a:cubicBezTo>
                  <a:pt x="102226" y="150283"/>
                  <a:pt x="118574" y="152929"/>
                  <a:pt x="136525" y="158221"/>
                </a:cubicBezTo>
                <a:cubicBezTo>
                  <a:pt x="136525" y="158221"/>
                  <a:pt x="136525" y="158221"/>
                  <a:pt x="132678" y="171450"/>
                </a:cubicBezTo>
                <a:cubicBezTo>
                  <a:pt x="99341" y="162190"/>
                  <a:pt x="72414" y="162190"/>
                  <a:pt x="39076" y="171450"/>
                </a:cubicBezTo>
                <a:cubicBezTo>
                  <a:pt x="39076" y="171450"/>
                  <a:pt x="39076" y="171450"/>
                  <a:pt x="36512" y="158221"/>
                </a:cubicBezTo>
                <a:cubicBezTo>
                  <a:pt x="53822" y="152929"/>
                  <a:pt x="69850" y="150283"/>
                  <a:pt x="86038" y="150283"/>
                </a:cubicBezTo>
                <a:close/>
                <a:moveTo>
                  <a:pt x="243681" y="148724"/>
                </a:moveTo>
                <a:cubicBezTo>
                  <a:pt x="260335" y="148724"/>
                  <a:pt x="276989" y="151398"/>
                  <a:pt x="295275" y="156745"/>
                </a:cubicBezTo>
                <a:cubicBezTo>
                  <a:pt x="295275" y="156745"/>
                  <a:pt x="295275" y="156745"/>
                  <a:pt x="292663" y="171450"/>
                </a:cubicBezTo>
                <a:cubicBezTo>
                  <a:pt x="257396" y="162092"/>
                  <a:pt x="231272" y="162092"/>
                  <a:pt x="197312" y="171450"/>
                </a:cubicBezTo>
                <a:cubicBezTo>
                  <a:pt x="197312" y="171450"/>
                  <a:pt x="197312" y="171450"/>
                  <a:pt x="192087" y="156745"/>
                </a:cubicBezTo>
                <a:cubicBezTo>
                  <a:pt x="210374" y="151398"/>
                  <a:pt x="227027" y="148724"/>
                  <a:pt x="243681" y="148724"/>
                </a:cubicBezTo>
                <a:close/>
                <a:moveTo>
                  <a:pt x="86038" y="99483"/>
                </a:moveTo>
                <a:cubicBezTo>
                  <a:pt x="102226" y="99483"/>
                  <a:pt x="118574" y="102129"/>
                  <a:pt x="136525" y="107421"/>
                </a:cubicBezTo>
                <a:cubicBezTo>
                  <a:pt x="136525" y="107421"/>
                  <a:pt x="136525" y="107421"/>
                  <a:pt x="132678" y="120650"/>
                </a:cubicBezTo>
                <a:cubicBezTo>
                  <a:pt x="99341" y="111390"/>
                  <a:pt x="72414" y="111390"/>
                  <a:pt x="39076" y="120650"/>
                </a:cubicBezTo>
                <a:cubicBezTo>
                  <a:pt x="39076" y="120650"/>
                  <a:pt x="39076" y="120650"/>
                  <a:pt x="36512" y="107421"/>
                </a:cubicBezTo>
                <a:cubicBezTo>
                  <a:pt x="53822" y="102129"/>
                  <a:pt x="69850" y="99483"/>
                  <a:pt x="86038" y="99483"/>
                </a:cubicBezTo>
                <a:close/>
                <a:moveTo>
                  <a:pt x="243681" y="99152"/>
                </a:moveTo>
                <a:cubicBezTo>
                  <a:pt x="260335" y="99152"/>
                  <a:pt x="276989" y="101467"/>
                  <a:pt x="295275" y="106098"/>
                </a:cubicBezTo>
                <a:cubicBezTo>
                  <a:pt x="295275" y="106098"/>
                  <a:pt x="295275" y="106098"/>
                  <a:pt x="292663" y="120650"/>
                </a:cubicBezTo>
                <a:cubicBezTo>
                  <a:pt x="257396" y="111390"/>
                  <a:pt x="231272" y="111390"/>
                  <a:pt x="196006" y="120650"/>
                </a:cubicBezTo>
                <a:cubicBezTo>
                  <a:pt x="196006" y="120650"/>
                  <a:pt x="196006" y="120650"/>
                  <a:pt x="192087" y="106098"/>
                </a:cubicBezTo>
                <a:cubicBezTo>
                  <a:pt x="210374" y="101467"/>
                  <a:pt x="227027" y="99152"/>
                  <a:pt x="243681" y="99152"/>
                </a:cubicBezTo>
                <a:close/>
                <a:moveTo>
                  <a:pt x="243681" y="48711"/>
                </a:moveTo>
                <a:cubicBezTo>
                  <a:pt x="260335" y="48711"/>
                  <a:pt x="276989" y="51385"/>
                  <a:pt x="295275" y="56732"/>
                </a:cubicBezTo>
                <a:cubicBezTo>
                  <a:pt x="295275" y="56732"/>
                  <a:pt x="295275" y="56732"/>
                  <a:pt x="292663" y="71437"/>
                </a:cubicBezTo>
                <a:cubicBezTo>
                  <a:pt x="257396" y="60742"/>
                  <a:pt x="231272" y="60742"/>
                  <a:pt x="197312" y="71437"/>
                </a:cubicBezTo>
                <a:cubicBezTo>
                  <a:pt x="197312" y="71437"/>
                  <a:pt x="197312" y="71437"/>
                  <a:pt x="192087" y="56732"/>
                </a:cubicBezTo>
                <a:cubicBezTo>
                  <a:pt x="210374" y="51385"/>
                  <a:pt x="227027" y="48711"/>
                  <a:pt x="243681" y="48711"/>
                </a:cubicBezTo>
                <a:close/>
                <a:moveTo>
                  <a:pt x="85725" y="48683"/>
                </a:moveTo>
                <a:cubicBezTo>
                  <a:pt x="102122" y="48683"/>
                  <a:pt x="118520" y="51329"/>
                  <a:pt x="136525" y="56621"/>
                </a:cubicBezTo>
                <a:cubicBezTo>
                  <a:pt x="136525" y="56621"/>
                  <a:pt x="136525" y="56621"/>
                  <a:pt x="132667" y="69850"/>
                </a:cubicBezTo>
                <a:cubicBezTo>
                  <a:pt x="99229" y="60590"/>
                  <a:pt x="72221" y="60590"/>
                  <a:pt x="38783" y="69850"/>
                </a:cubicBezTo>
                <a:lnTo>
                  <a:pt x="34925" y="56621"/>
                </a:lnTo>
                <a:cubicBezTo>
                  <a:pt x="52930" y="51329"/>
                  <a:pt x="69327" y="48683"/>
                  <a:pt x="85725" y="48683"/>
                </a:cubicBezTo>
                <a:close/>
                <a:moveTo>
                  <a:pt x="245779" y="12700"/>
                </a:moveTo>
                <a:cubicBezTo>
                  <a:pt x="224915" y="12700"/>
                  <a:pt x="201443" y="16579"/>
                  <a:pt x="171450" y="28215"/>
                </a:cubicBezTo>
                <a:cubicBezTo>
                  <a:pt x="171450" y="28215"/>
                  <a:pt x="171450" y="28215"/>
                  <a:pt x="171450" y="263525"/>
                </a:cubicBezTo>
                <a:cubicBezTo>
                  <a:pt x="176666" y="262232"/>
                  <a:pt x="185794" y="259646"/>
                  <a:pt x="192314" y="257061"/>
                </a:cubicBezTo>
                <a:cubicBezTo>
                  <a:pt x="185794" y="238960"/>
                  <a:pt x="191010" y="219566"/>
                  <a:pt x="205355" y="205344"/>
                </a:cubicBezTo>
                <a:cubicBezTo>
                  <a:pt x="226219" y="184657"/>
                  <a:pt x="258819" y="184657"/>
                  <a:pt x="279684" y="205344"/>
                </a:cubicBezTo>
                <a:cubicBezTo>
                  <a:pt x="294028" y="218273"/>
                  <a:pt x="299244" y="238960"/>
                  <a:pt x="294028" y="257061"/>
                </a:cubicBezTo>
                <a:cubicBezTo>
                  <a:pt x="301852" y="258353"/>
                  <a:pt x="312284" y="262232"/>
                  <a:pt x="317500" y="263525"/>
                </a:cubicBezTo>
                <a:lnTo>
                  <a:pt x="317500" y="28215"/>
                </a:lnTo>
                <a:cubicBezTo>
                  <a:pt x="288812" y="17872"/>
                  <a:pt x="266643" y="12700"/>
                  <a:pt x="245779" y="12700"/>
                </a:cubicBezTo>
                <a:close/>
                <a:moveTo>
                  <a:pt x="84931" y="12700"/>
                </a:moveTo>
                <a:cubicBezTo>
                  <a:pt x="63004" y="12700"/>
                  <a:pt x="42366" y="17872"/>
                  <a:pt x="12700" y="28215"/>
                </a:cubicBezTo>
                <a:cubicBezTo>
                  <a:pt x="12700" y="28215"/>
                  <a:pt x="12700" y="28215"/>
                  <a:pt x="12700" y="263525"/>
                </a:cubicBezTo>
                <a:cubicBezTo>
                  <a:pt x="41077" y="254475"/>
                  <a:pt x="63004" y="249303"/>
                  <a:pt x="84931" y="249303"/>
                </a:cubicBezTo>
                <a:cubicBezTo>
                  <a:pt x="106859" y="249303"/>
                  <a:pt x="128786" y="254475"/>
                  <a:pt x="157163" y="263525"/>
                </a:cubicBezTo>
                <a:lnTo>
                  <a:pt x="157163" y="28215"/>
                </a:lnTo>
                <a:cubicBezTo>
                  <a:pt x="128786" y="17872"/>
                  <a:pt x="106859" y="12700"/>
                  <a:pt x="84931" y="12700"/>
                </a:cubicBezTo>
                <a:close/>
                <a:moveTo>
                  <a:pt x="86835" y="0"/>
                </a:moveTo>
                <a:cubicBezTo>
                  <a:pt x="110164" y="0"/>
                  <a:pt x="133493" y="5175"/>
                  <a:pt x="165894" y="15525"/>
                </a:cubicBezTo>
                <a:cubicBezTo>
                  <a:pt x="198295" y="5175"/>
                  <a:pt x="221624" y="0"/>
                  <a:pt x="244953" y="0"/>
                </a:cubicBezTo>
                <a:cubicBezTo>
                  <a:pt x="269578" y="0"/>
                  <a:pt x="294203" y="5175"/>
                  <a:pt x="326604" y="16819"/>
                </a:cubicBezTo>
                <a:cubicBezTo>
                  <a:pt x="329196" y="18113"/>
                  <a:pt x="331788" y="20700"/>
                  <a:pt x="331788" y="23288"/>
                </a:cubicBezTo>
                <a:cubicBezTo>
                  <a:pt x="331788" y="23288"/>
                  <a:pt x="331788" y="23288"/>
                  <a:pt x="331788" y="274276"/>
                </a:cubicBezTo>
                <a:cubicBezTo>
                  <a:pt x="331788" y="280744"/>
                  <a:pt x="325308" y="280744"/>
                  <a:pt x="322716" y="280744"/>
                </a:cubicBezTo>
                <a:cubicBezTo>
                  <a:pt x="313643" y="276863"/>
                  <a:pt x="299387" y="272982"/>
                  <a:pt x="289019" y="269101"/>
                </a:cubicBezTo>
                <a:cubicBezTo>
                  <a:pt x="287723" y="271688"/>
                  <a:pt x="286427" y="272982"/>
                  <a:pt x="285130" y="274276"/>
                </a:cubicBezTo>
                <a:cubicBezTo>
                  <a:pt x="285130" y="274276"/>
                  <a:pt x="285130" y="274276"/>
                  <a:pt x="329196" y="318263"/>
                </a:cubicBezTo>
                <a:cubicBezTo>
                  <a:pt x="329196" y="318263"/>
                  <a:pt x="329196" y="318263"/>
                  <a:pt x="318828" y="328613"/>
                </a:cubicBezTo>
                <a:cubicBezTo>
                  <a:pt x="318828" y="328613"/>
                  <a:pt x="318828" y="328613"/>
                  <a:pt x="274762" y="284626"/>
                </a:cubicBezTo>
                <a:cubicBezTo>
                  <a:pt x="254025" y="300151"/>
                  <a:pt x="224216" y="298857"/>
                  <a:pt x="206072" y="279451"/>
                </a:cubicBezTo>
                <a:cubicBezTo>
                  <a:pt x="202183" y="276863"/>
                  <a:pt x="200887" y="274276"/>
                  <a:pt x="198295" y="270394"/>
                </a:cubicBezTo>
                <a:cubicBezTo>
                  <a:pt x="189223" y="272982"/>
                  <a:pt x="174966" y="278157"/>
                  <a:pt x="167190" y="280744"/>
                </a:cubicBezTo>
                <a:cubicBezTo>
                  <a:pt x="165894" y="280744"/>
                  <a:pt x="164598" y="280744"/>
                  <a:pt x="163302" y="280744"/>
                </a:cubicBezTo>
                <a:cubicBezTo>
                  <a:pt x="130901" y="269101"/>
                  <a:pt x="108868" y="263926"/>
                  <a:pt x="85539" y="263926"/>
                </a:cubicBezTo>
                <a:cubicBezTo>
                  <a:pt x="63506" y="263926"/>
                  <a:pt x="40177" y="269101"/>
                  <a:pt x="9072" y="280744"/>
                </a:cubicBezTo>
                <a:cubicBezTo>
                  <a:pt x="6480" y="280744"/>
                  <a:pt x="0" y="280744"/>
                  <a:pt x="0" y="274276"/>
                </a:cubicBezTo>
                <a:cubicBezTo>
                  <a:pt x="0" y="274276"/>
                  <a:pt x="0" y="274276"/>
                  <a:pt x="0" y="23288"/>
                </a:cubicBezTo>
                <a:cubicBezTo>
                  <a:pt x="0" y="20700"/>
                  <a:pt x="2592" y="18113"/>
                  <a:pt x="5184" y="16819"/>
                </a:cubicBezTo>
                <a:cubicBezTo>
                  <a:pt x="37585" y="5175"/>
                  <a:pt x="62210" y="0"/>
                  <a:pt x="868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23" name="文本占位符 9">
            <a:extLst>
              <a:ext uri="{FF2B5EF4-FFF2-40B4-BE49-F238E27FC236}">
                <a16:creationId xmlns:a16="http://schemas.microsoft.com/office/drawing/2014/main" id="{78957BBB-3664-48D8-8B1C-E5F54D49188D}"/>
              </a:ext>
            </a:extLst>
          </p:cNvPr>
          <p:cNvSpPr txBox="1"/>
          <p:nvPr/>
        </p:nvSpPr>
        <p:spPr>
          <a:xfrm>
            <a:off x="5266660" y="3124380"/>
            <a:ext cx="1674776" cy="956112"/>
          </a:xfrm>
          <a:prstGeom prst="rect">
            <a:avLst/>
          </a:prstGeom>
        </p:spPr>
        <p:txBody>
          <a:bodyPr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400" b="1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/>
              <a:t>Java</a:t>
            </a:r>
            <a:endParaRPr lang="zh-CN" altLang="en-US" sz="2800" dirty="0"/>
          </a:p>
        </p:txBody>
      </p:sp>
      <p:sp>
        <p:nvSpPr>
          <p:cNvPr id="24" name="文本占位符 9">
            <a:extLst>
              <a:ext uri="{FF2B5EF4-FFF2-40B4-BE49-F238E27FC236}">
                <a16:creationId xmlns:a16="http://schemas.microsoft.com/office/drawing/2014/main" id="{0148ACB2-5763-4558-BB2B-20EAE7EA5098}"/>
              </a:ext>
            </a:extLst>
          </p:cNvPr>
          <p:cNvSpPr txBox="1"/>
          <p:nvPr/>
        </p:nvSpPr>
        <p:spPr>
          <a:xfrm>
            <a:off x="1606197" y="1891856"/>
            <a:ext cx="2109540" cy="337355"/>
          </a:xfrm>
          <a:prstGeom prst="rect">
            <a:avLst/>
          </a:prstGeom>
        </p:spPr>
        <p:txBody>
          <a:bodyPr anchor="ctr" anchorCtr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600" b="1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桌面应用开发</a:t>
            </a:r>
          </a:p>
        </p:txBody>
      </p:sp>
      <p:sp>
        <p:nvSpPr>
          <p:cNvPr id="25" name="文本占位符 9">
            <a:extLst>
              <a:ext uri="{FF2B5EF4-FFF2-40B4-BE49-F238E27FC236}">
                <a16:creationId xmlns:a16="http://schemas.microsoft.com/office/drawing/2014/main" id="{4A171C4E-2EA2-495C-87D6-4960E49918DC}"/>
              </a:ext>
            </a:extLst>
          </p:cNvPr>
          <p:cNvSpPr txBox="1"/>
          <p:nvPr/>
        </p:nvSpPr>
        <p:spPr>
          <a:xfrm>
            <a:off x="863345" y="2285556"/>
            <a:ext cx="2852392" cy="610315"/>
          </a:xfrm>
          <a:prstGeom prst="rect">
            <a:avLst/>
          </a:prstGeom>
        </p:spPr>
        <p:txBody>
          <a:bodyPr anchor="ctr" anchorCtr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100" b="0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/>
              <a:t>各种税务管理软件，</a:t>
            </a:r>
            <a:r>
              <a:rPr lang="en-US" altLang="zh-CN" sz="1600" dirty="0"/>
              <a:t>IDEA</a:t>
            </a:r>
            <a:endParaRPr lang="zh-CN" altLang="en-US" sz="1600" dirty="0"/>
          </a:p>
        </p:txBody>
      </p:sp>
      <p:sp>
        <p:nvSpPr>
          <p:cNvPr id="26" name="文本占位符 9">
            <a:extLst>
              <a:ext uri="{FF2B5EF4-FFF2-40B4-BE49-F238E27FC236}">
                <a16:creationId xmlns:a16="http://schemas.microsoft.com/office/drawing/2014/main" id="{ABA2220D-8BC2-4924-B74A-0A7C3C9B32D1}"/>
              </a:ext>
            </a:extLst>
          </p:cNvPr>
          <p:cNvSpPr txBox="1"/>
          <p:nvPr/>
        </p:nvSpPr>
        <p:spPr>
          <a:xfrm>
            <a:off x="1120808" y="3144961"/>
            <a:ext cx="2109540" cy="337355"/>
          </a:xfrm>
          <a:prstGeom prst="rect">
            <a:avLst/>
          </a:prstGeom>
        </p:spPr>
        <p:txBody>
          <a:bodyPr anchor="ctr" anchorCtr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600" b="1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rgbClr val="C00000"/>
                </a:solidFill>
              </a:rPr>
              <a:t>企业级应用开发</a:t>
            </a:r>
          </a:p>
        </p:txBody>
      </p:sp>
      <p:sp>
        <p:nvSpPr>
          <p:cNvPr id="27" name="文本占位符 9">
            <a:extLst>
              <a:ext uri="{FF2B5EF4-FFF2-40B4-BE49-F238E27FC236}">
                <a16:creationId xmlns:a16="http://schemas.microsoft.com/office/drawing/2014/main" id="{BE037D3A-847B-4CA3-8B3E-7C717AF3188A}"/>
              </a:ext>
            </a:extLst>
          </p:cNvPr>
          <p:cNvSpPr txBox="1"/>
          <p:nvPr/>
        </p:nvSpPr>
        <p:spPr>
          <a:xfrm>
            <a:off x="377956" y="3531359"/>
            <a:ext cx="2852392" cy="610315"/>
          </a:xfrm>
          <a:prstGeom prst="rect">
            <a:avLst/>
          </a:prstGeom>
        </p:spPr>
        <p:txBody>
          <a:bodyPr anchor="ctr" anchorCtr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100" b="0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/>
              <a:t>微服务，大型互联网应用</a:t>
            </a:r>
          </a:p>
        </p:txBody>
      </p:sp>
      <p:sp>
        <p:nvSpPr>
          <p:cNvPr id="28" name="文本占位符 9">
            <a:extLst>
              <a:ext uri="{FF2B5EF4-FFF2-40B4-BE49-F238E27FC236}">
                <a16:creationId xmlns:a16="http://schemas.microsoft.com/office/drawing/2014/main" id="{3D5146BA-4BB1-4F8C-8B0A-2ACDF38CD350}"/>
              </a:ext>
            </a:extLst>
          </p:cNvPr>
          <p:cNvSpPr txBox="1"/>
          <p:nvPr/>
        </p:nvSpPr>
        <p:spPr>
          <a:xfrm>
            <a:off x="1545288" y="4379208"/>
            <a:ext cx="2109540" cy="337355"/>
          </a:xfrm>
          <a:prstGeom prst="rect">
            <a:avLst/>
          </a:prstGeom>
        </p:spPr>
        <p:txBody>
          <a:bodyPr anchor="ctr" anchorCtr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600" b="1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移动应用开发</a:t>
            </a:r>
          </a:p>
        </p:txBody>
      </p:sp>
      <p:sp>
        <p:nvSpPr>
          <p:cNvPr id="29" name="文本占位符 9">
            <a:extLst>
              <a:ext uri="{FF2B5EF4-FFF2-40B4-BE49-F238E27FC236}">
                <a16:creationId xmlns:a16="http://schemas.microsoft.com/office/drawing/2014/main" id="{D9CF613C-6887-4247-BE9A-6C43F9FC4A0E}"/>
              </a:ext>
            </a:extLst>
          </p:cNvPr>
          <p:cNvSpPr txBox="1"/>
          <p:nvPr/>
        </p:nvSpPr>
        <p:spPr>
          <a:xfrm>
            <a:off x="802844" y="4765051"/>
            <a:ext cx="2852392" cy="610315"/>
          </a:xfrm>
          <a:prstGeom prst="rect">
            <a:avLst/>
          </a:prstGeom>
        </p:spPr>
        <p:txBody>
          <a:bodyPr anchor="ctr" anchorCtr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100" b="0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/>
              <a:t>android</a:t>
            </a:r>
            <a:r>
              <a:rPr lang="zh-CN" altLang="en-US" sz="1600" dirty="0"/>
              <a:t>，医疗设备</a:t>
            </a:r>
          </a:p>
        </p:txBody>
      </p:sp>
      <p:sp>
        <p:nvSpPr>
          <p:cNvPr id="30" name="文本占位符 9">
            <a:extLst>
              <a:ext uri="{FF2B5EF4-FFF2-40B4-BE49-F238E27FC236}">
                <a16:creationId xmlns:a16="http://schemas.microsoft.com/office/drawing/2014/main" id="{B762056D-B207-46CD-8E1B-72851CED396B}"/>
              </a:ext>
            </a:extLst>
          </p:cNvPr>
          <p:cNvSpPr txBox="1"/>
          <p:nvPr/>
        </p:nvSpPr>
        <p:spPr>
          <a:xfrm>
            <a:off x="8617569" y="1970546"/>
            <a:ext cx="2109540" cy="337355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600" b="1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服务器系统</a:t>
            </a:r>
          </a:p>
        </p:txBody>
      </p:sp>
      <p:sp>
        <p:nvSpPr>
          <p:cNvPr id="31" name="文本占位符 9">
            <a:extLst>
              <a:ext uri="{FF2B5EF4-FFF2-40B4-BE49-F238E27FC236}">
                <a16:creationId xmlns:a16="http://schemas.microsoft.com/office/drawing/2014/main" id="{E0C83C5A-5710-4217-A6F2-AFF619A8833C}"/>
              </a:ext>
            </a:extLst>
          </p:cNvPr>
          <p:cNvSpPr txBox="1"/>
          <p:nvPr/>
        </p:nvSpPr>
        <p:spPr>
          <a:xfrm>
            <a:off x="8617569" y="2332794"/>
            <a:ext cx="2852392" cy="625398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100" b="0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/>
              <a:t>应用的后台</a:t>
            </a:r>
          </a:p>
        </p:txBody>
      </p:sp>
      <p:sp>
        <p:nvSpPr>
          <p:cNvPr id="32" name="文本占位符 9">
            <a:extLst>
              <a:ext uri="{FF2B5EF4-FFF2-40B4-BE49-F238E27FC236}">
                <a16:creationId xmlns:a16="http://schemas.microsoft.com/office/drawing/2014/main" id="{E46B7F76-405B-47A4-9639-14B4E1982E09}"/>
              </a:ext>
            </a:extLst>
          </p:cNvPr>
          <p:cNvSpPr txBox="1"/>
          <p:nvPr/>
        </p:nvSpPr>
        <p:spPr>
          <a:xfrm>
            <a:off x="8961652" y="3163178"/>
            <a:ext cx="2109540" cy="337355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600" b="1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大数据开发</a:t>
            </a:r>
          </a:p>
        </p:txBody>
      </p:sp>
      <p:sp>
        <p:nvSpPr>
          <p:cNvPr id="33" name="文本占位符 9">
            <a:extLst>
              <a:ext uri="{FF2B5EF4-FFF2-40B4-BE49-F238E27FC236}">
                <a16:creationId xmlns:a16="http://schemas.microsoft.com/office/drawing/2014/main" id="{5AA88389-A1AB-4A74-9841-E0F5C50CEBC7}"/>
              </a:ext>
            </a:extLst>
          </p:cNvPr>
          <p:cNvSpPr txBox="1"/>
          <p:nvPr/>
        </p:nvSpPr>
        <p:spPr>
          <a:xfrm>
            <a:off x="8961652" y="3536541"/>
            <a:ext cx="2852392" cy="610317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100" b="0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 err="1"/>
              <a:t>hadoop</a:t>
            </a:r>
            <a:endParaRPr lang="zh-CN" altLang="en-US" sz="1600" dirty="0"/>
          </a:p>
        </p:txBody>
      </p:sp>
      <p:sp>
        <p:nvSpPr>
          <p:cNvPr id="34" name="文本占位符 9">
            <a:extLst>
              <a:ext uri="{FF2B5EF4-FFF2-40B4-BE49-F238E27FC236}">
                <a16:creationId xmlns:a16="http://schemas.microsoft.com/office/drawing/2014/main" id="{60C80641-0F93-4BDF-A230-5545AF959275}"/>
              </a:ext>
            </a:extLst>
          </p:cNvPr>
          <p:cNvSpPr txBox="1"/>
          <p:nvPr/>
        </p:nvSpPr>
        <p:spPr>
          <a:xfrm>
            <a:off x="8526822" y="4377146"/>
            <a:ext cx="2109540" cy="337355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600" b="1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游戏开发</a:t>
            </a:r>
          </a:p>
        </p:txBody>
      </p:sp>
      <p:sp>
        <p:nvSpPr>
          <p:cNvPr id="35" name="文本占位符 9">
            <a:extLst>
              <a:ext uri="{FF2B5EF4-FFF2-40B4-BE49-F238E27FC236}">
                <a16:creationId xmlns:a16="http://schemas.microsoft.com/office/drawing/2014/main" id="{D6F710BF-2329-4C7B-9672-87C70291A71B}"/>
              </a:ext>
            </a:extLst>
          </p:cNvPr>
          <p:cNvSpPr txBox="1"/>
          <p:nvPr/>
        </p:nvSpPr>
        <p:spPr>
          <a:xfrm>
            <a:off x="8526822" y="4754050"/>
            <a:ext cx="2852392" cy="610317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100" b="0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/>
              <a:t>我的世界 </a:t>
            </a:r>
            <a:r>
              <a:rPr lang="en-US" altLang="zh-CN" sz="1600" dirty="0" err="1"/>
              <a:t>MineCraft</a:t>
            </a:r>
            <a:endParaRPr lang="en-US" altLang="zh-CN" sz="1600" dirty="0"/>
          </a:p>
        </p:txBody>
      </p:sp>
      <p:sp>
        <p:nvSpPr>
          <p:cNvPr id="36" name="iconfont-11843-5651542">
            <a:extLst>
              <a:ext uri="{FF2B5EF4-FFF2-40B4-BE49-F238E27FC236}">
                <a16:creationId xmlns:a16="http://schemas.microsoft.com/office/drawing/2014/main" id="{48BF59BB-0650-4293-83A9-55239742D883}"/>
              </a:ext>
            </a:extLst>
          </p:cNvPr>
          <p:cNvSpPr/>
          <p:nvPr/>
        </p:nvSpPr>
        <p:spPr>
          <a:xfrm>
            <a:off x="4796474" y="2285556"/>
            <a:ext cx="322560" cy="240883"/>
          </a:xfrm>
          <a:custGeom>
            <a:avLst/>
            <a:gdLst>
              <a:gd name="T0" fmla="*/ 7703 w 11204"/>
              <a:gd name="T1" fmla="*/ 8978 h 10378"/>
              <a:gd name="T2" fmla="*/ 7703 w 11204"/>
              <a:gd name="T3" fmla="*/ 9678 h 10378"/>
              <a:gd name="T4" fmla="*/ 7003 w 11204"/>
              <a:gd name="T5" fmla="*/ 10378 h 10378"/>
              <a:gd name="T6" fmla="*/ 4201 w 11204"/>
              <a:gd name="T7" fmla="*/ 10378 h 10378"/>
              <a:gd name="T8" fmla="*/ 3501 w 11204"/>
              <a:gd name="T9" fmla="*/ 9678 h 10378"/>
              <a:gd name="T10" fmla="*/ 3501 w 11204"/>
              <a:gd name="T11" fmla="*/ 8978 h 10378"/>
              <a:gd name="T12" fmla="*/ 700 w 11204"/>
              <a:gd name="T13" fmla="*/ 8978 h 10378"/>
              <a:gd name="T14" fmla="*/ 0 w 11204"/>
              <a:gd name="T15" fmla="*/ 8278 h 10378"/>
              <a:gd name="T16" fmla="*/ 0 w 11204"/>
              <a:gd name="T17" fmla="*/ 700 h 10378"/>
              <a:gd name="T18" fmla="*/ 700 w 11204"/>
              <a:gd name="T19" fmla="*/ 0 h 10378"/>
              <a:gd name="T20" fmla="*/ 10504 w 11204"/>
              <a:gd name="T21" fmla="*/ 0 h 10378"/>
              <a:gd name="T22" fmla="*/ 11204 w 11204"/>
              <a:gd name="T23" fmla="*/ 700 h 10378"/>
              <a:gd name="T24" fmla="*/ 11204 w 11204"/>
              <a:gd name="T25" fmla="*/ 8278 h 10378"/>
              <a:gd name="T26" fmla="*/ 10504 w 11204"/>
              <a:gd name="T27" fmla="*/ 8978 h 10378"/>
              <a:gd name="T28" fmla="*/ 7703 w 11204"/>
              <a:gd name="T29" fmla="*/ 8978 h 10378"/>
              <a:gd name="T30" fmla="*/ 810 w 11204"/>
              <a:gd name="T31" fmla="*/ 879 h 10378"/>
              <a:gd name="T32" fmla="*/ 810 w 11204"/>
              <a:gd name="T33" fmla="*/ 8107 h 10378"/>
              <a:gd name="T34" fmla="*/ 10411 w 11204"/>
              <a:gd name="T35" fmla="*/ 8107 h 10378"/>
              <a:gd name="T36" fmla="*/ 10411 w 11204"/>
              <a:gd name="T37" fmla="*/ 879 h 10378"/>
              <a:gd name="T38" fmla="*/ 810 w 11204"/>
              <a:gd name="T39" fmla="*/ 879 h 10378"/>
              <a:gd name="T40" fmla="*/ 7098 w 11204"/>
              <a:gd name="T41" fmla="*/ 1878 h 10378"/>
              <a:gd name="T42" fmla="*/ 8090 w 11204"/>
              <a:gd name="T43" fmla="*/ 2871 h 10378"/>
              <a:gd name="T44" fmla="*/ 8090 w 11204"/>
              <a:gd name="T45" fmla="*/ 3367 h 10378"/>
              <a:gd name="T46" fmla="*/ 7098 w 11204"/>
              <a:gd name="T47" fmla="*/ 4359 h 10378"/>
              <a:gd name="T48" fmla="*/ 6601 w 11204"/>
              <a:gd name="T49" fmla="*/ 4359 h 10378"/>
              <a:gd name="T50" fmla="*/ 5609 w 11204"/>
              <a:gd name="T51" fmla="*/ 3367 h 10378"/>
              <a:gd name="T52" fmla="*/ 5609 w 11204"/>
              <a:gd name="T53" fmla="*/ 2871 h 10378"/>
              <a:gd name="T54" fmla="*/ 6601 w 11204"/>
              <a:gd name="T55" fmla="*/ 1878 h 10378"/>
              <a:gd name="T56" fmla="*/ 7098 w 11204"/>
              <a:gd name="T57" fmla="*/ 1878 h 10378"/>
              <a:gd name="T58" fmla="*/ 3341 w 11204"/>
              <a:gd name="T59" fmla="*/ 4872 h 10378"/>
              <a:gd name="T60" fmla="*/ 4745 w 11204"/>
              <a:gd name="T61" fmla="*/ 4872 h 10378"/>
              <a:gd name="T62" fmla="*/ 5096 w 11204"/>
              <a:gd name="T63" fmla="*/ 5223 h 10378"/>
              <a:gd name="T64" fmla="*/ 5096 w 11204"/>
              <a:gd name="T65" fmla="*/ 6626 h 10378"/>
              <a:gd name="T66" fmla="*/ 4745 w 11204"/>
              <a:gd name="T67" fmla="*/ 6977 h 10378"/>
              <a:gd name="T68" fmla="*/ 3341 w 11204"/>
              <a:gd name="T69" fmla="*/ 6977 h 10378"/>
              <a:gd name="T70" fmla="*/ 2990 w 11204"/>
              <a:gd name="T71" fmla="*/ 6626 h 10378"/>
              <a:gd name="T72" fmla="*/ 2990 w 11204"/>
              <a:gd name="T73" fmla="*/ 5223 h 10378"/>
              <a:gd name="T74" fmla="*/ 3341 w 11204"/>
              <a:gd name="T75" fmla="*/ 4872 h 10378"/>
              <a:gd name="T76" fmla="*/ 6145 w 11204"/>
              <a:gd name="T77" fmla="*/ 4872 h 10378"/>
              <a:gd name="T78" fmla="*/ 7549 w 11204"/>
              <a:gd name="T79" fmla="*/ 4872 h 10378"/>
              <a:gd name="T80" fmla="*/ 7900 w 11204"/>
              <a:gd name="T81" fmla="*/ 5223 h 10378"/>
              <a:gd name="T82" fmla="*/ 7900 w 11204"/>
              <a:gd name="T83" fmla="*/ 6626 h 10378"/>
              <a:gd name="T84" fmla="*/ 7549 w 11204"/>
              <a:gd name="T85" fmla="*/ 6977 h 10378"/>
              <a:gd name="T86" fmla="*/ 6145 w 11204"/>
              <a:gd name="T87" fmla="*/ 6977 h 10378"/>
              <a:gd name="T88" fmla="*/ 5794 w 11204"/>
              <a:gd name="T89" fmla="*/ 6626 h 10378"/>
              <a:gd name="T90" fmla="*/ 5794 w 11204"/>
              <a:gd name="T91" fmla="*/ 5223 h 10378"/>
              <a:gd name="T92" fmla="*/ 6145 w 11204"/>
              <a:gd name="T93" fmla="*/ 4872 h 10378"/>
              <a:gd name="T94" fmla="*/ 3873 w 11204"/>
              <a:gd name="T95" fmla="*/ 2951 h 10378"/>
              <a:gd name="T96" fmla="*/ 4575 w 11204"/>
              <a:gd name="T97" fmla="*/ 2464 h 10378"/>
              <a:gd name="T98" fmla="*/ 4053 w 11204"/>
              <a:gd name="T99" fmla="*/ 1912 h 10378"/>
              <a:gd name="T100" fmla="*/ 3510 w 11204"/>
              <a:gd name="T101" fmla="*/ 2444 h 10378"/>
              <a:gd name="T102" fmla="*/ 3873 w 11204"/>
              <a:gd name="T103" fmla="*/ 2951 h 10378"/>
              <a:gd name="T104" fmla="*/ 4043 w 11204"/>
              <a:gd name="T105" fmla="*/ 3129 h 10378"/>
              <a:gd name="T106" fmla="*/ 2976 w 11204"/>
              <a:gd name="T107" fmla="*/ 3738 h 10378"/>
              <a:gd name="T108" fmla="*/ 2976 w 11204"/>
              <a:gd name="T109" fmla="*/ 3887 h 10378"/>
              <a:gd name="T110" fmla="*/ 3133 w 11204"/>
              <a:gd name="T111" fmla="*/ 4043 h 10378"/>
              <a:gd name="T112" fmla="*/ 4952 w 11204"/>
              <a:gd name="T113" fmla="*/ 4043 h 10378"/>
              <a:gd name="T114" fmla="*/ 5109 w 11204"/>
              <a:gd name="T115" fmla="*/ 3887 h 10378"/>
              <a:gd name="T116" fmla="*/ 5109 w 11204"/>
              <a:gd name="T117" fmla="*/ 3738 h 10378"/>
              <a:gd name="T118" fmla="*/ 4043 w 11204"/>
              <a:gd name="T119" fmla="*/ 3129 h 10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1204" h="10378">
                <a:moveTo>
                  <a:pt x="7703" y="8978"/>
                </a:moveTo>
                <a:lnTo>
                  <a:pt x="7703" y="9678"/>
                </a:lnTo>
                <a:cubicBezTo>
                  <a:pt x="7703" y="10064"/>
                  <a:pt x="7389" y="10378"/>
                  <a:pt x="7003" y="10378"/>
                </a:cubicBezTo>
                <a:lnTo>
                  <a:pt x="4201" y="10378"/>
                </a:lnTo>
                <a:cubicBezTo>
                  <a:pt x="3815" y="10378"/>
                  <a:pt x="3501" y="10064"/>
                  <a:pt x="3501" y="9678"/>
                </a:cubicBezTo>
                <a:lnTo>
                  <a:pt x="3501" y="8978"/>
                </a:lnTo>
                <a:lnTo>
                  <a:pt x="700" y="8978"/>
                </a:lnTo>
                <a:cubicBezTo>
                  <a:pt x="314" y="8978"/>
                  <a:pt x="0" y="8664"/>
                  <a:pt x="0" y="8278"/>
                </a:cubicBezTo>
                <a:lnTo>
                  <a:pt x="0" y="700"/>
                </a:lnTo>
                <a:cubicBezTo>
                  <a:pt x="0" y="314"/>
                  <a:pt x="314" y="0"/>
                  <a:pt x="700" y="0"/>
                </a:cubicBezTo>
                <a:lnTo>
                  <a:pt x="10504" y="0"/>
                </a:lnTo>
                <a:cubicBezTo>
                  <a:pt x="10890" y="0"/>
                  <a:pt x="11204" y="314"/>
                  <a:pt x="11204" y="700"/>
                </a:cubicBezTo>
                <a:lnTo>
                  <a:pt x="11204" y="8278"/>
                </a:lnTo>
                <a:cubicBezTo>
                  <a:pt x="11204" y="8664"/>
                  <a:pt x="10890" y="8978"/>
                  <a:pt x="10504" y="8978"/>
                </a:cubicBezTo>
                <a:lnTo>
                  <a:pt x="7703" y="8978"/>
                </a:lnTo>
                <a:close/>
                <a:moveTo>
                  <a:pt x="810" y="879"/>
                </a:moveTo>
                <a:lnTo>
                  <a:pt x="810" y="8107"/>
                </a:lnTo>
                <a:lnTo>
                  <a:pt x="10411" y="8107"/>
                </a:lnTo>
                <a:lnTo>
                  <a:pt x="10411" y="879"/>
                </a:lnTo>
                <a:lnTo>
                  <a:pt x="810" y="879"/>
                </a:lnTo>
                <a:close/>
                <a:moveTo>
                  <a:pt x="7098" y="1878"/>
                </a:moveTo>
                <a:lnTo>
                  <a:pt x="8090" y="2871"/>
                </a:lnTo>
                <a:cubicBezTo>
                  <a:pt x="8228" y="3008"/>
                  <a:pt x="8228" y="3229"/>
                  <a:pt x="8090" y="3367"/>
                </a:cubicBezTo>
                <a:lnTo>
                  <a:pt x="7098" y="4359"/>
                </a:lnTo>
                <a:cubicBezTo>
                  <a:pt x="6960" y="4497"/>
                  <a:pt x="6739" y="4497"/>
                  <a:pt x="6601" y="4359"/>
                </a:cubicBezTo>
                <a:lnTo>
                  <a:pt x="5609" y="3367"/>
                </a:lnTo>
                <a:cubicBezTo>
                  <a:pt x="5471" y="3229"/>
                  <a:pt x="5471" y="3008"/>
                  <a:pt x="5609" y="2871"/>
                </a:cubicBezTo>
                <a:lnTo>
                  <a:pt x="6601" y="1878"/>
                </a:lnTo>
                <a:cubicBezTo>
                  <a:pt x="6739" y="1741"/>
                  <a:pt x="6961" y="1741"/>
                  <a:pt x="7098" y="1878"/>
                </a:cubicBezTo>
                <a:close/>
                <a:moveTo>
                  <a:pt x="3341" y="4872"/>
                </a:moveTo>
                <a:lnTo>
                  <a:pt x="4745" y="4872"/>
                </a:lnTo>
                <a:cubicBezTo>
                  <a:pt x="4939" y="4872"/>
                  <a:pt x="5096" y="5029"/>
                  <a:pt x="5096" y="5223"/>
                </a:cubicBezTo>
                <a:lnTo>
                  <a:pt x="5096" y="6626"/>
                </a:lnTo>
                <a:cubicBezTo>
                  <a:pt x="5096" y="6819"/>
                  <a:pt x="4939" y="6977"/>
                  <a:pt x="4745" y="6977"/>
                </a:cubicBezTo>
                <a:lnTo>
                  <a:pt x="3341" y="6977"/>
                </a:lnTo>
                <a:cubicBezTo>
                  <a:pt x="3148" y="6977"/>
                  <a:pt x="2990" y="6819"/>
                  <a:pt x="2990" y="6626"/>
                </a:cubicBezTo>
                <a:lnTo>
                  <a:pt x="2990" y="5223"/>
                </a:lnTo>
                <a:cubicBezTo>
                  <a:pt x="2990" y="5029"/>
                  <a:pt x="3148" y="4872"/>
                  <a:pt x="3341" y="4872"/>
                </a:cubicBezTo>
                <a:close/>
                <a:moveTo>
                  <a:pt x="6145" y="4872"/>
                </a:moveTo>
                <a:lnTo>
                  <a:pt x="7549" y="4872"/>
                </a:lnTo>
                <a:cubicBezTo>
                  <a:pt x="7743" y="4872"/>
                  <a:pt x="7900" y="5029"/>
                  <a:pt x="7900" y="5223"/>
                </a:cubicBezTo>
                <a:lnTo>
                  <a:pt x="7900" y="6626"/>
                </a:lnTo>
                <a:cubicBezTo>
                  <a:pt x="7900" y="6819"/>
                  <a:pt x="7743" y="6977"/>
                  <a:pt x="7549" y="6977"/>
                </a:cubicBezTo>
                <a:lnTo>
                  <a:pt x="6145" y="6977"/>
                </a:lnTo>
                <a:cubicBezTo>
                  <a:pt x="5951" y="6977"/>
                  <a:pt x="5794" y="6819"/>
                  <a:pt x="5794" y="6626"/>
                </a:cubicBezTo>
                <a:lnTo>
                  <a:pt x="5794" y="5223"/>
                </a:lnTo>
                <a:cubicBezTo>
                  <a:pt x="5794" y="5029"/>
                  <a:pt x="5951" y="4872"/>
                  <a:pt x="6145" y="4872"/>
                </a:cubicBezTo>
                <a:close/>
                <a:moveTo>
                  <a:pt x="3873" y="2951"/>
                </a:moveTo>
                <a:cubicBezTo>
                  <a:pt x="4233" y="3062"/>
                  <a:pt x="4563" y="2803"/>
                  <a:pt x="4575" y="2464"/>
                </a:cubicBezTo>
                <a:cubicBezTo>
                  <a:pt x="4586" y="2172"/>
                  <a:pt x="4345" y="1917"/>
                  <a:pt x="4053" y="1912"/>
                </a:cubicBezTo>
                <a:cubicBezTo>
                  <a:pt x="3754" y="1907"/>
                  <a:pt x="3510" y="2147"/>
                  <a:pt x="3510" y="2444"/>
                </a:cubicBezTo>
                <a:cubicBezTo>
                  <a:pt x="3510" y="2673"/>
                  <a:pt x="3654" y="2883"/>
                  <a:pt x="3873" y="2951"/>
                </a:cubicBezTo>
                <a:close/>
                <a:moveTo>
                  <a:pt x="4043" y="3129"/>
                </a:moveTo>
                <a:cubicBezTo>
                  <a:pt x="3686" y="3129"/>
                  <a:pt x="2976" y="3333"/>
                  <a:pt x="2976" y="3738"/>
                </a:cubicBezTo>
                <a:lnTo>
                  <a:pt x="2976" y="3887"/>
                </a:lnTo>
                <a:cubicBezTo>
                  <a:pt x="2976" y="3973"/>
                  <a:pt x="3046" y="4043"/>
                  <a:pt x="3133" y="4043"/>
                </a:cubicBezTo>
                <a:lnTo>
                  <a:pt x="4952" y="4043"/>
                </a:lnTo>
                <a:cubicBezTo>
                  <a:pt x="5039" y="4043"/>
                  <a:pt x="5109" y="3973"/>
                  <a:pt x="5109" y="3887"/>
                </a:cubicBezTo>
                <a:lnTo>
                  <a:pt x="5109" y="3738"/>
                </a:lnTo>
                <a:cubicBezTo>
                  <a:pt x="5109" y="3333"/>
                  <a:pt x="4399" y="3129"/>
                  <a:pt x="4043" y="31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7" name="iconfont-11813-5643530">
            <a:extLst>
              <a:ext uri="{FF2B5EF4-FFF2-40B4-BE49-F238E27FC236}">
                <a16:creationId xmlns:a16="http://schemas.microsoft.com/office/drawing/2014/main" id="{C3E8FA88-90D7-4CF7-BAEE-E38752A37A66}"/>
              </a:ext>
            </a:extLst>
          </p:cNvPr>
          <p:cNvSpPr/>
          <p:nvPr/>
        </p:nvSpPr>
        <p:spPr>
          <a:xfrm>
            <a:off x="4796474" y="4535732"/>
            <a:ext cx="233616" cy="291336"/>
          </a:xfrm>
          <a:custGeom>
            <a:avLst/>
            <a:gdLst>
              <a:gd name="T0" fmla="*/ 5796 w 7112"/>
              <a:gd name="T1" fmla="*/ 0 h 11200"/>
              <a:gd name="T2" fmla="*/ 1344 w 7112"/>
              <a:gd name="T3" fmla="*/ 0 h 11200"/>
              <a:gd name="T4" fmla="*/ 27 w 7112"/>
              <a:gd name="T5" fmla="*/ 1316 h 11200"/>
              <a:gd name="T6" fmla="*/ 27 w 7112"/>
              <a:gd name="T7" fmla="*/ 9884 h 11200"/>
              <a:gd name="T8" fmla="*/ 1344 w 7112"/>
              <a:gd name="T9" fmla="*/ 11200 h 11200"/>
              <a:gd name="T10" fmla="*/ 5769 w 7112"/>
              <a:gd name="T11" fmla="*/ 11200 h 11200"/>
              <a:gd name="T12" fmla="*/ 7112 w 7112"/>
              <a:gd name="T13" fmla="*/ 9856 h 11200"/>
              <a:gd name="T14" fmla="*/ 7112 w 7112"/>
              <a:gd name="T15" fmla="*/ 1316 h 11200"/>
              <a:gd name="T16" fmla="*/ 5796 w 7112"/>
              <a:gd name="T17" fmla="*/ 0 h 11200"/>
              <a:gd name="T18" fmla="*/ 6580 w 7112"/>
              <a:gd name="T19" fmla="*/ 9884 h 11200"/>
              <a:gd name="T20" fmla="*/ 5796 w 7112"/>
              <a:gd name="T21" fmla="*/ 10668 h 11200"/>
              <a:gd name="T22" fmla="*/ 1344 w 7112"/>
              <a:gd name="T23" fmla="*/ 10668 h 11200"/>
              <a:gd name="T24" fmla="*/ 560 w 7112"/>
              <a:gd name="T25" fmla="*/ 9884 h 11200"/>
              <a:gd name="T26" fmla="*/ 560 w 7112"/>
              <a:gd name="T27" fmla="*/ 9296 h 11200"/>
              <a:gd name="T28" fmla="*/ 6580 w 7112"/>
              <a:gd name="T29" fmla="*/ 9296 h 11200"/>
              <a:gd name="T30" fmla="*/ 6580 w 7112"/>
              <a:gd name="T31" fmla="*/ 9884 h 11200"/>
              <a:gd name="T32" fmla="*/ 6580 w 7112"/>
              <a:gd name="T33" fmla="*/ 8736 h 11200"/>
              <a:gd name="T34" fmla="*/ 560 w 7112"/>
              <a:gd name="T35" fmla="*/ 8736 h 11200"/>
              <a:gd name="T36" fmla="*/ 560 w 7112"/>
              <a:gd name="T37" fmla="*/ 2408 h 11200"/>
              <a:gd name="T38" fmla="*/ 6580 w 7112"/>
              <a:gd name="T39" fmla="*/ 2408 h 11200"/>
              <a:gd name="T40" fmla="*/ 6580 w 7112"/>
              <a:gd name="T41" fmla="*/ 8736 h 11200"/>
              <a:gd name="T42" fmla="*/ 6580 w 7112"/>
              <a:gd name="T43" fmla="*/ 1848 h 11200"/>
              <a:gd name="T44" fmla="*/ 560 w 7112"/>
              <a:gd name="T45" fmla="*/ 1848 h 11200"/>
              <a:gd name="T46" fmla="*/ 560 w 7112"/>
              <a:gd name="T47" fmla="*/ 1344 h 11200"/>
              <a:gd name="T48" fmla="*/ 1344 w 7112"/>
              <a:gd name="T49" fmla="*/ 560 h 11200"/>
              <a:gd name="T50" fmla="*/ 5796 w 7112"/>
              <a:gd name="T51" fmla="*/ 533 h 11200"/>
              <a:gd name="T52" fmla="*/ 6580 w 7112"/>
              <a:gd name="T53" fmla="*/ 1316 h 11200"/>
              <a:gd name="T54" fmla="*/ 6580 w 7112"/>
              <a:gd name="T55" fmla="*/ 1848 h 11200"/>
              <a:gd name="T56" fmla="*/ 3976 w 7112"/>
              <a:gd name="T57" fmla="*/ 728 h 11200"/>
              <a:gd name="T58" fmla="*/ 3109 w 7112"/>
              <a:gd name="T59" fmla="*/ 728 h 11200"/>
              <a:gd name="T60" fmla="*/ 2829 w 7112"/>
              <a:gd name="T61" fmla="*/ 1008 h 11200"/>
              <a:gd name="T62" fmla="*/ 3109 w 7112"/>
              <a:gd name="T63" fmla="*/ 1288 h 11200"/>
              <a:gd name="T64" fmla="*/ 3976 w 7112"/>
              <a:gd name="T65" fmla="*/ 1288 h 11200"/>
              <a:gd name="T66" fmla="*/ 4256 w 7112"/>
              <a:gd name="T67" fmla="*/ 1008 h 11200"/>
              <a:gd name="T68" fmla="*/ 3976 w 7112"/>
              <a:gd name="T69" fmla="*/ 728 h 11200"/>
              <a:gd name="T70" fmla="*/ 3556 w 7112"/>
              <a:gd name="T71" fmla="*/ 10500 h 11200"/>
              <a:gd name="T72" fmla="*/ 3949 w 7112"/>
              <a:gd name="T73" fmla="*/ 10108 h 11200"/>
              <a:gd name="T74" fmla="*/ 3556 w 7112"/>
              <a:gd name="T75" fmla="*/ 9715 h 11200"/>
              <a:gd name="T76" fmla="*/ 3164 w 7112"/>
              <a:gd name="T77" fmla="*/ 10108 h 11200"/>
              <a:gd name="T78" fmla="*/ 3556 w 7112"/>
              <a:gd name="T79" fmla="*/ 10500 h 11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112" h="11200">
                <a:moveTo>
                  <a:pt x="5796" y="0"/>
                </a:moveTo>
                <a:lnTo>
                  <a:pt x="1344" y="0"/>
                </a:lnTo>
                <a:cubicBezTo>
                  <a:pt x="616" y="0"/>
                  <a:pt x="0" y="588"/>
                  <a:pt x="27" y="1316"/>
                </a:cubicBezTo>
                <a:lnTo>
                  <a:pt x="27" y="9884"/>
                </a:lnTo>
                <a:cubicBezTo>
                  <a:pt x="27" y="10611"/>
                  <a:pt x="615" y="11200"/>
                  <a:pt x="1344" y="11200"/>
                </a:cubicBezTo>
                <a:lnTo>
                  <a:pt x="5769" y="11200"/>
                </a:lnTo>
                <a:cubicBezTo>
                  <a:pt x="6496" y="11200"/>
                  <a:pt x="7112" y="10613"/>
                  <a:pt x="7112" y="9856"/>
                </a:cubicBezTo>
                <a:lnTo>
                  <a:pt x="7112" y="1316"/>
                </a:lnTo>
                <a:cubicBezTo>
                  <a:pt x="7112" y="588"/>
                  <a:pt x="6524" y="0"/>
                  <a:pt x="5796" y="0"/>
                </a:cubicBezTo>
                <a:close/>
                <a:moveTo>
                  <a:pt x="6580" y="9884"/>
                </a:moveTo>
                <a:cubicBezTo>
                  <a:pt x="6580" y="10331"/>
                  <a:pt x="6216" y="10668"/>
                  <a:pt x="5796" y="10668"/>
                </a:cubicBezTo>
                <a:lnTo>
                  <a:pt x="1344" y="10668"/>
                </a:lnTo>
                <a:cubicBezTo>
                  <a:pt x="896" y="10668"/>
                  <a:pt x="560" y="10304"/>
                  <a:pt x="560" y="9884"/>
                </a:cubicBezTo>
                <a:lnTo>
                  <a:pt x="560" y="9296"/>
                </a:lnTo>
                <a:lnTo>
                  <a:pt x="6580" y="9296"/>
                </a:lnTo>
                <a:lnTo>
                  <a:pt x="6580" y="9884"/>
                </a:lnTo>
                <a:close/>
                <a:moveTo>
                  <a:pt x="6580" y="8736"/>
                </a:moveTo>
                <a:lnTo>
                  <a:pt x="560" y="8736"/>
                </a:lnTo>
                <a:lnTo>
                  <a:pt x="560" y="2408"/>
                </a:lnTo>
                <a:lnTo>
                  <a:pt x="6580" y="2408"/>
                </a:lnTo>
                <a:lnTo>
                  <a:pt x="6580" y="8736"/>
                </a:lnTo>
                <a:close/>
                <a:moveTo>
                  <a:pt x="6580" y="1848"/>
                </a:moveTo>
                <a:lnTo>
                  <a:pt x="560" y="1848"/>
                </a:lnTo>
                <a:lnTo>
                  <a:pt x="560" y="1344"/>
                </a:lnTo>
                <a:cubicBezTo>
                  <a:pt x="560" y="896"/>
                  <a:pt x="924" y="560"/>
                  <a:pt x="1344" y="560"/>
                </a:cubicBezTo>
                <a:lnTo>
                  <a:pt x="5796" y="533"/>
                </a:lnTo>
                <a:cubicBezTo>
                  <a:pt x="6244" y="533"/>
                  <a:pt x="6580" y="896"/>
                  <a:pt x="6580" y="1316"/>
                </a:cubicBezTo>
                <a:lnTo>
                  <a:pt x="6580" y="1848"/>
                </a:lnTo>
                <a:close/>
                <a:moveTo>
                  <a:pt x="3976" y="728"/>
                </a:moveTo>
                <a:lnTo>
                  <a:pt x="3109" y="728"/>
                </a:lnTo>
                <a:cubicBezTo>
                  <a:pt x="2941" y="728"/>
                  <a:pt x="2829" y="840"/>
                  <a:pt x="2829" y="1008"/>
                </a:cubicBezTo>
                <a:cubicBezTo>
                  <a:pt x="2829" y="1175"/>
                  <a:pt x="2941" y="1288"/>
                  <a:pt x="3109" y="1288"/>
                </a:cubicBezTo>
                <a:lnTo>
                  <a:pt x="3976" y="1288"/>
                </a:lnTo>
                <a:cubicBezTo>
                  <a:pt x="4144" y="1288"/>
                  <a:pt x="4256" y="1175"/>
                  <a:pt x="4256" y="1008"/>
                </a:cubicBezTo>
                <a:cubicBezTo>
                  <a:pt x="4256" y="840"/>
                  <a:pt x="4144" y="727"/>
                  <a:pt x="3976" y="728"/>
                </a:cubicBezTo>
                <a:close/>
                <a:moveTo>
                  <a:pt x="3556" y="10500"/>
                </a:moveTo>
                <a:cubicBezTo>
                  <a:pt x="3780" y="10500"/>
                  <a:pt x="3949" y="10333"/>
                  <a:pt x="3949" y="10108"/>
                </a:cubicBezTo>
                <a:cubicBezTo>
                  <a:pt x="3949" y="9884"/>
                  <a:pt x="3781" y="9715"/>
                  <a:pt x="3556" y="9715"/>
                </a:cubicBezTo>
                <a:cubicBezTo>
                  <a:pt x="3332" y="9715"/>
                  <a:pt x="3164" y="9883"/>
                  <a:pt x="3164" y="10108"/>
                </a:cubicBezTo>
                <a:cubicBezTo>
                  <a:pt x="3164" y="10333"/>
                  <a:pt x="3332" y="10500"/>
                  <a:pt x="3556" y="1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9" name="iconfont-11964-5736576">
            <a:extLst>
              <a:ext uri="{FF2B5EF4-FFF2-40B4-BE49-F238E27FC236}">
                <a16:creationId xmlns:a16="http://schemas.microsoft.com/office/drawing/2014/main" id="{73FBC46C-36C4-423C-96E6-19F7E593C561}"/>
              </a:ext>
            </a:extLst>
          </p:cNvPr>
          <p:cNvSpPr/>
          <p:nvPr/>
        </p:nvSpPr>
        <p:spPr>
          <a:xfrm>
            <a:off x="7053659" y="2336731"/>
            <a:ext cx="348258" cy="362547"/>
          </a:xfrm>
          <a:custGeom>
            <a:avLst/>
            <a:gdLst>
              <a:gd name="T0" fmla="*/ 2500 w 12780"/>
              <a:gd name="T1" fmla="*/ 9140 h 13250"/>
              <a:gd name="T2" fmla="*/ 4550 w 12780"/>
              <a:gd name="T3" fmla="*/ 4640 h 13250"/>
              <a:gd name="T4" fmla="*/ 10820 w 12780"/>
              <a:gd name="T5" fmla="*/ 6880 h 13250"/>
              <a:gd name="T6" fmla="*/ 4740 w 12780"/>
              <a:gd name="T7" fmla="*/ 10650 h 13250"/>
              <a:gd name="T8" fmla="*/ 4170 w 12780"/>
              <a:gd name="T9" fmla="*/ 10340 h 13250"/>
              <a:gd name="T10" fmla="*/ 8390 w 12780"/>
              <a:gd name="T11" fmla="*/ 8380 h 13250"/>
              <a:gd name="T12" fmla="*/ 6660 w 12780"/>
              <a:gd name="T13" fmla="*/ 2730 h 13250"/>
              <a:gd name="T14" fmla="*/ 2990 w 12780"/>
              <a:gd name="T15" fmla="*/ 8620 h 13250"/>
              <a:gd name="T16" fmla="*/ 7270 w 12780"/>
              <a:gd name="T17" fmla="*/ 3510 h 13250"/>
              <a:gd name="T18" fmla="*/ 8510 w 12780"/>
              <a:gd name="T19" fmla="*/ 3190 h 13250"/>
              <a:gd name="T20" fmla="*/ 9620 w 12780"/>
              <a:gd name="T21" fmla="*/ 3650 h 13250"/>
              <a:gd name="T22" fmla="*/ 4900 w 12780"/>
              <a:gd name="T23" fmla="*/ 13080 h 13250"/>
              <a:gd name="T24" fmla="*/ 7680 w 12780"/>
              <a:gd name="T25" fmla="*/ 8860 h 13250"/>
              <a:gd name="T26" fmla="*/ 5160 w 12780"/>
              <a:gd name="T27" fmla="*/ 13250 h 13250"/>
              <a:gd name="T28" fmla="*/ 7570 w 12780"/>
              <a:gd name="T29" fmla="*/ 9390 h 13250"/>
              <a:gd name="T30" fmla="*/ 2770 w 12780"/>
              <a:gd name="T31" fmla="*/ 8770 h 13250"/>
              <a:gd name="T32" fmla="*/ 3870 w 12780"/>
              <a:gd name="T33" fmla="*/ 5280 h 13250"/>
              <a:gd name="T34" fmla="*/ 4140 w 12780"/>
              <a:gd name="T35" fmla="*/ 6020 h 13250"/>
              <a:gd name="T36" fmla="*/ 2650 w 12780"/>
              <a:gd name="T37" fmla="*/ 8350 h 13250"/>
              <a:gd name="T38" fmla="*/ 2670 w 12780"/>
              <a:gd name="T39" fmla="*/ 11960 h 13250"/>
              <a:gd name="T40" fmla="*/ 1900 w 12780"/>
              <a:gd name="T41" fmla="*/ 11610 h 13250"/>
              <a:gd name="T42" fmla="*/ 1510 w 12780"/>
              <a:gd name="T43" fmla="*/ 10770 h 13250"/>
              <a:gd name="T44" fmla="*/ 2660 w 12780"/>
              <a:gd name="T45" fmla="*/ 8930 h 13250"/>
              <a:gd name="T46" fmla="*/ 4250 w 12780"/>
              <a:gd name="T47" fmla="*/ 10720 h 13250"/>
              <a:gd name="T48" fmla="*/ 2890 w 12780"/>
              <a:gd name="T49" fmla="*/ 10830 h 13250"/>
              <a:gd name="T50" fmla="*/ 2690 w 12780"/>
              <a:gd name="T51" fmla="*/ 9430 h 13250"/>
              <a:gd name="T52" fmla="*/ 2440 w 12780"/>
              <a:gd name="T53" fmla="*/ 10560 h 13250"/>
              <a:gd name="T54" fmla="*/ 3560 w 12780"/>
              <a:gd name="T55" fmla="*/ 3310 h 13250"/>
              <a:gd name="T56" fmla="*/ 2260 w 12780"/>
              <a:gd name="T57" fmla="*/ 3290 h 13250"/>
              <a:gd name="T58" fmla="*/ 1840 w 12780"/>
              <a:gd name="T59" fmla="*/ 2010 h 13250"/>
              <a:gd name="T60" fmla="*/ 3040 w 12780"/>
              <a:gd name="T61" fmla="*/ 1270 h 13250"/>
              <a:gd name="T62" fmla="*/ 4010 w 12780"/>
              <a:gd name="T63" fmla="*/ 2110 h 13250"/>
              <a:gd name="T64" fmla="*/ 3560 w 12780"/>
              <a:gd name="T65" fmla="*/ 3310 h 13250"/>
              <a:gd name="T66" fmla="*/ 3360 w 12780"/>
              <a:gd name="T67" fmla="*/ 2530 h 13250"/>
              <a:gd name="T68" fmla="*/ 3170 w 12780"/>
              <a:gd name="T69" fmla="*/ 1980 h 13250"/>
              <a:gd name="T70" fmla="*/ 2160 w 12780"/>
              <a:gd name="T71" fmla="*/ 2110 h 13250"/>
              <a:gd name="T72" fmla="*/ 2900 w 12780"/>
              <a:gd name="T73" fmla="*/ 2790 h 13250"/>
              <a:gd name="T74" fmla="*/ 9500 w 12780"/>
              <a:gd name="T75" fmla="*/ 11770 h 13250"/>
              <a:gd name="T76" fmla="*/ 8890 w 12780"/>
              <a:gd name="T77" fmla="*/ 11330 h 13250"/>
              <a:gd name="T78" fmla="*/ 9120 w 12780"/>
              <a:gd name="T79" fmla="*/ 10620 h 13250"/>
              <a:gd name="T80" fmla="*/ 10500 w 12780"/>
              <a:gd name="T81" fmla="*/ 10710 h 13250"/>
              <a:gd name="T82" fmla="*/ 10200 w 12780"/>
              <a:gd name="T83" fmla="*/ 11960 h 13250"/>
              <a:gd name="T84" fmla="*/ 9550 w 12780"/>
              <a:gd name="T85" fmla="*/ 11570 h 13250"/>
              <a:gd name="T86" fmla="*/ 10290 w 12780"/>
              <a:gd name="T87" fmla="*/ 10880 h 13250"/>
              <a:gd name="T88" fmla="*/ 9280 w 12780"/>
              <a:gd name="T89" fmla="*/ 10760 h 13250"/>
              <a:gd name="T90" fmla="*/ 9090 w 12780"/>
              <a:gd name="T91" fmla="*/ 11310 h 13250"/>
              <a:gd name="T92" fmla="*/ 10550 w 12780"/>
              <a:gd name="T93" fmla="*/ 9620 h 13250"/>
              <a:gd name="T94" fmla="*/ 10100 w 12780"/>
              <a:gd name="T95" fmla="*/ 8420 h 13250"/>
              <a:gd name="T96" fmla="*/ 11070 w 12780"/>
              <a:gd name="T97" fmla="*/ 7580 h 13250"/>
              <a:gd name="T98" fmla="*/ 12250 w 12780"/>
              <a:gd name="T99" fmla="*/ 8320 h 13250"/>
              <a:gd name="T100" fmla="*/ 11830 w 12780"/>
              <a:gd name="T101" fmla="*/ 9600 h 13250"/>
              <a:gd name="T102" fmla="*/ 10550 w 12780"/>
              <a:gd name="T103" fmla="*/ 9620 h 13250"/>
              <a:gd name="T104" fmla="*/ 11570 w 12780"/>
              <a:gd name="T105" fmla="*/ 8850 h 13250"/>
              <a:gd name="T106" fmla="*/ 11380 w 12780"/>
              <a:gd name="T107" fmla="*/ 8300 h 13250"/>
              <a:gd name="T108" fmla="*/ 10370 w 12780"/>
              <a:gd name="T109" fmla="*/ 8420 h 13250"/>
              <a:gd name="T110" fmla="*/ 11110 w 12780"/>
              <a:gd name="T111" fmla="*/ 9110 h 13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780" h="13250">
                <a:moveTo>
                  <a:pt x="4100" y="10750"/>
                </a:moveTo>
                <a:cubicBezTo>
                  <a:pt x="4050" y="10750"/>
                  <a:pt x="4000" y="10730"/>
                  <a:pt x="3960" y="10690"/>
                </a:cubicBezTo>
                <a:lnTo>
                  <a:pt x="2560" y="9300"/>
                </a:lnTo>
                <a:cubicBezTo>
                  <a:pt x="2520" y="9260"/>
                  <a:pt x="2500" y="9200"/>
                  <a:pt x="2500" y="9140"/>
                </a:cubicBezTo>
                <a:cubicBezTo>
                  <a:pt x="2510" y="8950"/>
                  <a:pt x="2550" y="8750"/>
                  <a:pt x="2600" y="8530"/>
                </a:cubicBezTo>
                <a:cubicBezTo>
                  <a:pt x="2780" y="7770"/>
                  <a:pt x="3180" y="6830"/>
                  <a:pt x="3770" y="5840"/>
                </a:cubicBezTo>
                <a:cubicBezTo>
                  <a:pt x="3860" y="5680"/>
                  <a:pt x="3960" y="5520"/>
                  <a:pt x="4060" y="5370"/>
                </a:cubicBezTo>
                <a:cubicBezTo>
                  <a:pt x="4210" y="5130"/>
                  <a:pt x="4380" y="4880"/>
                  <a:pt x="4550" y="4640"/>
                </a:cubicBezTo>
                <a:cubicBezTo>
                  <a:pt x="5120" y="3830"/>
                  <a:pt x="5750" y="3070"/>
                  <a:pt x="6380" y="2450"/>
                </a:cubicBezTo>
                <a:cubicBezTo>
                  <a:pt x="8500" y="330"/>
                  <a:pt x="10330" y="0"/>
                  <a:pt x="11800" y="1470"/>
                </a:cubicBezTo>
                <a:cubicBezTo>
                  <a:pt x="12480" y="2150"/>
                  <a:pt x="12780" y="2910"/>
                  <a:pt x="12690" y="3730"/>
                </a:cubicBezTo>
                <a:cubicBezTo>
                  <a:pt x="12590" y="4690"/>
                  <a:pt x="11970" y="5730"/>
                  <a:pt x="10820" y="6880"/>
                </a:cubicBezTo>
                <a:cubicBezTo>
                  <a:pt x="10200" y="7500"/>
                  <a:pt x="9440" y="8130"/>
                  <a:pt x="8630" y="8700"/>
                </a:cubicBezTo>
                <a:cubicBezTo>
                  <a:pt x="8390" y="8870"/>
                  <a:pt x="8140" y="9030"/>
                  <a:pt x="7900" y="9190"/>
                </a:cubicBezTo>
                <a:cubicBezTo>
                  <a:pt x="7740" y="9290"/>
                  <a:pt x="7580" y="9390"/>
                  <a:pt x="7430" y="9480"/>
                </a:cubicBezTo>
                <a:cubicBezTo>
                  <a:pt x="6430" y="10070"/>
                  <a:pt x="5500" y="10470"/>
                  <a:pt x="4740" y="10650"/>
                </a:cubicBezTo>
                <a:cubicBezTo>
                  <a:pt x="4520" y="10700"/>
                  <a:pt x="4310" y="10730"/>
                  <a:pt x="4130" y="10750"/>
                </a:cubicBezTo>
                <a:lnTo>
                  <a:pt x="4100" y="10750"/>
                </a:lnTo>
                <a:close/>
                <a:moveTo>
                  <a:pt x="2910" y="9080"/>
                </a:moveTo>
                <a:lnTo>
                  <a:pt x="4170" y="10340"/>
                </a:lnTo>
                <a:cubicBezTo>
                  <a:pt x="4310" y="10320"/>
                  <a:pt x="4470" y="10300"/>
                  <a:pt x="4630" y="10260"/>
                </a:cubicBezTo>
                <a:cubicBezTo>
                  <a:pt x="5360" y="10090"/>
                  <a:pt x="6260" y="9700"/>
                  <a:pt x="7220" y="9140"/>
                </a:cubicBezTo>
                <a:cubicBezTo>
                  <a:pt x="7370" y="9050"/>
                  <a:pt x="7530" y="8950"/>
                  <a:pt x="7680" y="8860"/>
                </a:cubicBezTo>
                <a:cubicBezTo>
                  <a:pt x="7920" y="8710"/>
                  <a:pt x="8160" y="8550"/>
                  <a:pt x="8390" y="8380"/>
                </a:cubicBezTo>
                <a:cubicBezTo>
                  <a:pt x="9180" y="7820"/>
                  <a:pt x="9920" y="7210"/>
                  <a:pt x="10530" y="6600"/>
                </a:cubicBezTo>
                <a:cubicBezTo>
                  <a:pt x="11610" y="5520"/>
                  <a:pt x="12200" y="4540"/>
                  <a:pt x="12290" y="3690"/>
                </a:cubicBezTo>
                <a:cubicBezTo>
                  <a:pt x="12370" y="2980"/>
                  <a:pt x="12110" y="2350"/>
                  <a:pt x="11510" y="1750"/>
                </a:cubicBezTo>
                <a:cubicBezTo>
                  <a:pt x="10210" y="450"/>
                  <a:pt x="8620" y="770"/>
                  <a:pt x="6660" y="2730"/>
                </a:cubicBezTo>
                <a:cubicBezTo>
                  <a:pt x="6060" y="3330"/>
                  <a:pt x="5440" y="4070"/>
                  <a:pt x="4880" y="4860"/>
                </a:cubicBezTo>
                <a:cubicBezTo>
                  <a:pt x="4710" y="5100"/>
                  <a:pt x="4550" y="5340"/>
                  <a:pt x="4400" y="5570"/>
                </a:cubicBezTo>
                <a:cubicBezTo>
                  <a:pt x="4300" y="5720"/>
                  <a:pt x="4210" y="5880"/>
                  <a:pt x="4120" y="6030"/>
                </a:cubicBezTo>
                <a:cubicBezTo>
                  <a:pt x="3550" y="7000"/>
                  <a:pt x="3160" y="7890"/>
                  <a:pt x="2990" y="8620"/>
                </a:cubicBezTo>
                <a:cubicBezTo>
                  <a:pt x="2960" y="8780"/>
                  <a:pt x="2930" y="8940"/>
                  <a:pt x="2910" y="9080"/>
                </a:cubicBezTo>
                <a:close/>
                <a:moveTo>
                  <a:pt x="8510" y="6510"/>
                </a:moveTo>
                <a:cubicBezTo>
                  <a:pt x="8060" y="6510"/>
                  <a:pt x="7610" y="6340"/>
                  <a:pt x="7270" y="6000"/>
                </a:cubicBezTo>
                <a:cubicBezTo>
                  <a:pt x="6580" y="5310"/>
                  <a:pt x="6580" y="4200"/>
                  <a:pt x="7270" y="3510"/>
                </a:cubicBezTo>
                <a:cubicBezTo>
                  <a:pt x="7960" y="2820"/>
                  <a:pt x="9070" y="2820"/>
                  <a:pt x="9760" y="3510"/>
                </a:cubicBezTo>
                <a:cubicBezTo>
                  <a:pt x="10450" y="4200"/>
                  <a:pt x="10450" y="5310"/>
                  <a:pt x="9760" y="6000"/>
                </a:cubicBezTo>
                <a:cubicBezTo>
                  <a:pt x="9410" y="6340"/>
                  <a:pt x="8960" y="6510"/>
                  <a:pt x="8510" y="6510"/>
                </a:cubicBezTo>
                <a:close/>
                <a:moveTo>
                  <a:pt x="8510" y="3190"/>
                </a:moveTo>
                <a:cubicBezTo>
                  <a:pt x="8110" y="3190"/>
                  <a:pt x="7710" y="3340"/>
                  <a:pt x="7410" y="3650"/>
                </a:cubicBezTo>
                <a:cubicBezTo>
                  <a:pt x="6800" y="4260"/>
                  <a:pt x="6800" y="5250"/>
                  <a:pt x="7410" y="5860"/>
                </a:cubicBezTo>
                <a:cubicBezTo>
                  <a:pt x="8020" y="6470"/>
                  <a:pt x="9010" y="6470"/>
                  <a:pt x="9620" y="5860"/>
                </a:cubicBezTo>
                <a:cubicBezTo>
                  <a:pt x="10230" y="5250"/>
                  <a:pt x="10230" y="4260"/>
                  <a:pt x="9620" y="3650"/>
                </a:cubicBezTo>
                <a:cubicBezTo>
                  <a:pt x="9300" y="3340"/>
                  <a:pt x="8900" y="3190"/>
                  <a:pt x="8510" y="3190"/>
                </a:cubicBezTo>
                <a:close/>
                <a:moveTo>
                  <a:pt x="5100" y="13250"/>
                </a:moveTo>
                <a:cubicBezTo>
                  <a:pt x="5070" y="13250"/>
                  <a:pt x="5030" y="13240"/>
                  <a:pt x="5000" y="13220"/>
                </a:cubicBezTo>
                <a:cubicBezTo>
                  <a:pt x="4950" y="13190"/>
                  <a:pt x="4910" y="13140"/>
                  <a:pt x="4900" y="13080"/>
                </a:cubicBezTo>
                <a:lnTo>
                  <a:pt x="4480" y="10490"/>
                </a:lnTo>
                <a:cubicBezTo>
                  <a:pt x="4460" y="10390"/>
                  <a:pt x="4530" y="10290"/>
                  <a:pt x="4630" y="10260"/>
                </a:cubicBezTo>
                <a:cubicBezTo>
                  <a:pt x="5360" y="10090"/>
                  <a:pt x="6260" y="9700"/>
                  <a:pt x="7220" y="9140"/>
                </a:cubicBezTo>
                <a:cubicBezTo>
                  <a:pt x="7370" y="9050"/>
                  <a:pt x="7530" y="8950"/>
                  <a:pt x="7680" y="8860"/>
                </a:cubicBezTo>
                <a:cubicBezTo>
                  <a:pt x="7740" y="8820"/>
                  <a:pt x="7820" y="8820"/>
                  <a:pt x="7880" y="8850"/>
                </a:cubicBezTo>
                <a:cubicBezTo>
                  <a:pt x="7940" y="8890"/>
                  <a:pt x="7980" y="8950"/>
                  <a:pt x="7980" y="9030"/>
                </a:cubicBezTo>
                <a:cubicBezTo>
                  <a:pt x="7980" y="9150"/>
                  <a:pt x="7970" y="9280"/>
                  <a:pt x="7960" y="9410"/>
                </a:cubicBezTo>
                <a:cubicBezTo>
                  <a:pt x="7820" y="11160"/>
                  <a:pt x="6720" y="12670"/>
                  <a:pt x="5160" y="13250"/>
                </a:cubicBezTo>
                <a:cubicBezTo>
                  <a:pt x="5150" y="13240"/>
                  <a:pt x="5130" y="13250"/>
                  <a:pt x="5100" y="13250"/>
                </a:cubicBezTo>
                <a:close/>
                <a:moveTo>
                  <a:pt x="4910" y="10610"/>
                </a:moveTo>
                <a:lnTo>
                  <a:pt x="5260" y="12770"/>
                </a:lnTo>
                <a:cubicBezTo>
                  <a:pt x="6550" y="12190"/>
                  <a:pt x="7450" y="10890"/>
                  <a:pt x="7570" y="9390"/>
                </a:cubicBezTo>
                <a:lnTo>
                  <a:pt x="7420" y="9480"/>
                </a:lnTo>
                <a:cubicBezTo>
                  <a:pt x="6500" y="10020"/>
                  <a:pt x="5640" y="10410"/>
                  <a:pt x="4910" y="10610"/>
                </a:cubicBezTo>
                <a:close/>
                <a:moveTo>
                  <a:pt x="2800" y="8770"/>
                </a:moveTo>
                <a:lnTo>
                  <a:pt x="2770" y="8770"/>
                </a:lnTo>
                <a:lnTo>
                  <a:pt x="180" y="8350"/>
                </a:lnTo>
                <a:cubicBezTo>
                  <a:pt x="120" y="8340"/>
                  <a:pt x="70" y="8300"/>
                  <a:pt x="40" y="8250"/>
                </a:cubicBezTo>
                <a:cubicBezTo>
                  <a:pt x="10" y="8200"/>
                  <a:pt x="0" y="8140"/>
                  <a:pt x="30" y="8080"/>
                </a:cubicBezTo>
                <a:cubicBezTo>
                  <a:pt x="610" y="6520"/>
                  <a:pt x="2120" y="5420"/>
                  <a:pt x="3870" y="5280"/>
                </a:cubicBezTo>
                <a:cubicBezTo>
                  <a:pt x="4000" y="5270"/>
                  <a:pt x="4120" y="5260"/>
                  <a:pt x="4250" y="5260"/>
                </a:cubicBezTo>
                <a:cubicBezTo>
                  <a:pt x="4320" y="5260"/>
                  <a:pt x="4390" y="5300"/>
                  <a:pt x="4430" y="5360"/>
                </a:cubicBezTo>
                <a:cubicBezTo>
                  <a:pt x="4470" y="5420"/>
                  <a:pt x="4460" y="5500"/>
                  <a:pt x="4420" y="5560"/>
                </a:cubicBezTo>
                <a:cubicBezTo>
                  <a:pt x="4320" y="5710"/>
                  <a:pt x="4230" y="5870"/>
                  <a:pt x="4140" y="6020"/>
                </a:cubicBezTo>
                <a:cubicBezTo>
                  <a:pt x="3550" y="7000"/>
                  <a:pt x="3160" y="7890"/>
                  <a:pt x="2990" y="8620"/>
                </a:cubicBezTo>
                <a:cubicBezTo>
                  <a:pt x="2970" y="8710"/>
                  <a:pt x="2890" y="8770"/>
                  <a:pt x="2800" y="8770"/>
                </a:cubicBezTo>
                <a:close/>
                <a:moveTo>
                  <a:pt x="490" y="8000"/>
                </a:moveTo>
                <a:lnTo>
                  <a:pt x="2650" y="8350"/>
                </a:lnTo>
                <a:cubicBezTo>
                  <a:pt x="2850" y="7620"/>
                  <a:pt x="3230" y="6760"/>
                  <a:pt x="3780" y="5840"/>
                </a:cubicBezTo>
                <a:lnTo>
                  <a:pt x="3870" y="5690"/>
                </a:lnTo>
                <a:cubicBezTo>
                  <a:pt x="2370" y="5810"/>
                  <a:pt x="1070" y="6710"/>
                  <a:pt x="490" y="8000"/>
                </a:cubicBezTo>
                <a:close/>
                <a:moveTo>
                  <a:pt x="2670" y="11960"/>
                </a:moveTo>
                <a:cubicBezTo>
                  <a:pt x="2640" y="11960"/>
                  <a:pt x="2600" y="11950"/>
                  <a:pt x="2570" y="11930"/>
                </a:cubicBezTo>
                <a:cubicBezTo>
                  <a:pt x="2500" y="11890"/>
                  <a:pt x="2460" y="11810"/>
                  <a:pt x="2470" y="11730"/>
                </a:cubicBezTo>
                <a:lnTo>
                  <a:pt x="2520" y="11320"/>
                </a:lnTo>
                <a:lnTo>
                  <a:pt x="1900" y="11610"/>
                </a:lnTo>
                <a:cubicBezTo>
                  <a:pt x="1820" y="11650"/>
                  <a:pt x="1730" y="11630"/>
                  <a:pt x="1670" y="11570"/>
                </a:cubicBezTo>
                <a:cubicBezTo>
                  <a:pt x="1610" y="11510"/>
                  <a:pt x="1590" y="11420"/>
                  <a:pt x="1630" y="11340"/>
                </a:cubicBezTo>
                <a:lnTo>
                  <a:pt x="1920" y="10720"/>
                </a:lnTo>
                <a:lnTo>
                  <a:pt x="1510" y="10770"/>
                </a:lnTo>
                <a:cubicBezTo>
                  <a:pt x="1430" y="10780"/>
                  <a:pt x="1350" y="10740"/>
                  <a:pt x="1310" y="10670"/>
                </a:cubicBezTo>
                <a:cubicBezTo>
                  <a:pt x="1270" y="10600"/>
                  <a:pt x="1280" y="10510"/>
                  <a:pt x="1330" y="10450"/>
                </a:cubicBezTo>
                <a:lnTo>
                  <a:pt x="2520" y="9000"/>
                </a:lnTo>
                <a:cubicBezTo>
                  <a:pt x="2560" y="8960"/>
                  <a:pt x="2610" y="8930"/>
                  <a:pt x="2660" y="8930"/>
                </a:cubicBezTo>
                <a:cubicBezTo>
                  <a:pt x="2720" y="8930"/>
                  <a:pt x="2770" y="8950"/>
                  <a:pt x="2810" y="8990"/>
                </a:cubicBezTo>
                <a:lnTo>
                  <a:pt x="4260" y="10430"/>
                </a:lnTo>
                <a:cubicBezTo>
                  <a:pt x="4300" y="10470"/>
                  <a:pt x="4320" y="10520"/>
                  <a:pt x="4320" y="10580"/>
                </a:cubicBezTo>
                <a:cubicBezTo>
                  <a:pt x="4320" y="10640"/>
                  <a:pt x="4290" y="10690"/>
                  <a:pt x="4250" y="10720"/>
                </a:cubicBezTo>
                <a:lnTo>
                  <a:pt x="2800" y="11900"/>
                </a:lnTo>
                <a:cubicBezTo>
                  <a:pt x="2760" y="11940"/>
                  <a:pt x="2720" y="11960"/>
                  <a:pt x="2670" y="11960"/>
                </a:cubicBezTo>
                <a:close/>
                <a:moveTo>
                  <a:pt x="2770" y="10790"/>
                </a:moveTo>
                <a:cubicBezTo>
                  <a:pt x="2810" y="10790"/>
                  <a:pt x="2850" y="10800"/>
                  <a:pt x="2890" y="10830"/>
                </a:cubicBezTo>
                <a:cubicBezTo>
                  <a:pt x="2950" y="10870"/>
                  <a:pt x="2980" y="10940"/>
                  <a:pt x="2970" y="11020"/>
                </a:cubicBezTo>
                <a:lnTo>
                  <a:pt x="2930" y="11290"/>
                </a:lnTo>
                <a:lnTo>
                  <a:pt x="3820" y="10560"/>
                </a:lnTo>
                <a:lnTo>
                  <a:pt x="2690" y="9430"/>
                </a:lnTo>
                <a:lnTo>
                  <a:pt x="1960" y="10320"/>
                </a:lnTo>
                <a:lnTo>
                  <a:pt x="2230" y="10280"/>
                </a:lnTo>
                <a:cubicBezTo>
                  <a:pt x="2300" y="10270"/>
                  <a:pt x="2370" y="10300"/>
                  <a:pt x="2420" y="10360"/>
                </a:cubicBezTo>
                <a:cubicBezTo>
                  <a:pt x="2460" y="10420"/>
                  <a:pt x="2470" y="10500"/>
                  <a:pt x="2440" y="10560"/>
                </a:cubicBezTo>
                <a:lnTo>
                  <a:pt x="2230" y="11020"/>
                </a:lnTo>
                <a:lnTo>
                  <a:pt x="2690" y="10810"/>
                </a:lnTo>
                <a:cubicBezTo>
                  <a:pt x="2720" y="10800"/>
                  <a:pt x="2750" y="10790"/>
                  <a:pt x="2770" y="10790"/>
                </a:cubicBezTo>
                <a:close/>
                <a:moveTo>
                  <a:pt x="3560" y="3310"/>
                </a:moveTo>
                <a:cubicBezTo>
                  <a:pt x="3540" y="3310"/>
                  <a:pt x="3530" y="3310"/>
                  <a:pt x="3510" y="3300"/>
                </a:cubicBezTo>
                <a:lnTo>
                  <a:pt x="2940" y="3000"/>
                </a:lnTo>
                <a:lnTo>
                  <a:pt x="2370" y="3300"/>
                </a:lnTo>
                <a:cubicBezTo>
                  <a:pt x="2340" y="3320"/>
                  <a:pt x="2300" y="3310"/>
                  <a:pt x="2260" y="3290"/>
                </a:cubicBezTo>
                <a:cubicBezTo>
                  <a:pt x="2230" y="3270"/>
                  <a:pt x="2210" y="3230"/>
                  <a:pt x="2220" y="3190"/>
                </a:cubicBezTo>
                <a:lnTo>
                  <a:pt x="2330" y="2560"/>
                </a:lnTo>
                <a:lnTo>
                  <a:pt x="1870" y="2110"/>
                </a:lnTo>
                <a:cubicBezTo>
                  <a:pt x="1840" y="2080"/>
                  <a:pt x="1830" y="2040"/>
                  <a:pt x="1840" y="2010"/>
                </a:cubicBezTo>
                <a:cubicBezTo>
                  <a:pt x="1850" y="1970"/>
                  <a:pt x="1880" y="1950"/>
                  <a:pt x="1920" y="1940"/>
                </a:cubicBezTo>
                <a:lnTo>
                  <a:pt x="2560" y="1850"/>
                </a:lnTo>
                <a:lnTo>
                  <a:pt x="2860" y="1270"/>
                </a:lnTo>
                <a:cubicBezTo>
                  <a:pt x="2890" y="1200"/>
                  <a:pt x="3010" y="1200"/>
                  <a:pt x="3040" y="1270"/>
                </a:cubicBezTo>
                <a:lnTo>
                  <a:pt x="3320" y="1850"/>
                </a:lnTo>
                <a:lnTo>
                  <a:pt x="3960" y="1940"/>
                </a:lnTo>
                <a:cubicBezTo>
                  <a:pt x="4000" y="1950"/>
                  <a:pt x="4030" y="1970"/>
                  <a:pt x="4040" y="2010"/>
                </a:cubicBezTo>
                <a:cubicBezTo>
                  <a:pt x="4050" y="2050"/>
                  <a:pt x="4040" y="2090"/>
                  <a:pt x="4010" y="2110"/>
                </a:cubicBezTo>
                <a:lnTo>
                  <a:pt x="3550" y="2560"/>
                </a:lnTo>
                <a:lnTo>
                  <a:pt x="3660" y="3190"/>
                </a:lnTo>
                <a:cubicBezTo>
                  <a:pt x="3670" y="3230"/>
                  <a:pt x="3650" y="3270"/>
                  <a:pt x="3620" y="3290"/>
                </a:cubicBezTo>
                <a:cubicBezTo>
                  <a:pt x="3600" y="3300"/>
                  <a:pt x="3580" y="3310"/>
                  <a:pt x="3560" y="3310"/>
                </a:cubicBezTo>
                <a:close/>
                <a:moveTo>
                  <a:pt x="2950" y="2780"/>
                </a:moveTo>
                <a:cubicBezTo>
                  <a:pt x="2970" y="2780"/>
                  <a:pt x="2980" y="2780"/>
                  <a:pt x="3000" y="2790"/>
                </a:cubicBezTo>
                <a:lnTo>
                  <a:pt x="3440" y="3020"/>
                </a:lnTo>
                <a:lnTo>
                  <a:pt x="3360" y="2530"/>
                </a:lnTo>
                <a:cubicBezTo>
                  <a:pt x="3350" y="2500"/>
                  <a:pt x="3370" y="2460"/>
                  <a:pt x="3390" y="2440"/>
                </a:cubicBezTo>
                <a:lnTo>
                  <a:pt x="3740" y="2100"/>
                </a:lnTo>
                <a:lnTo>
                  <a:pt x="3250" y="2030"/>
                </a:lnTo>
                <a:cubicBezTo>
                  <a:pt x="3220" y="2030"/>
                  <a:pt x="3190" y="2000"/>
                  <a:pt x="3170" y="1980"/>
                </a:cubicBezTo>
                <a:lnTo>
                  <a:pt x="2950" y="1540"/>
                </a:lnTo>
                <a:lnTo>
                  <a:pt x="2730" y="1980"/>
                </a:lnTo>
                <a:cubicBezTo>
                  <a:pt x="2720" y="2010"/>
                  <a:pt x="2690" y="2030"/>
                  <a:pt x="2650" y="2030"/>
                </a:cubicBezTo>
                <a:lnTo>
                  <a:pt x="2160" y="2110"/>
                </a:lnTo>
                <a:lnTo>
                  <a:pt x="2510" y="2450"/>
                </a:lnTo>
                <a:cubicBezTo>
                  <a:pt x="2530" y="2470"/>
                  <a:pt x="2540" y="2510"/>
                  <a:pt x="2540" y="2540"/>
                </a:cubicBezTo>
                <a:lnTo>
                  <a:pt x="2460" y="3020"/>
                </a:lnTo>
                <a:lnTo>
                  <a:pt x="2900" y="2790"/>
                </a:lnTo>
                <a:cubicBezTo>
                  <a:pt x="2910" y="2790"/>
                  <a:pt x="2930" y="2780"/>
                  <a:pt x="2950" y="2780"/>
                </a:cubicBezTo>
                <a:close/>
                <a:moveTo>
                  <a:pt x="10120" y="12080"/>
                </a:moveTo>
                <a:cubicBezTo>
                  <a:pt x="10100" y="12080"/>
                  <a:pt x="10090" y="12080"/>
                  <a:pt x="10070" y="12070"/>
                </a:cubicBezTo>
                <a:lnTo>
                  <a:pt x="9500" y="11770"/>
                </a:lnTo>
                <a:lnTo>
                  <a:pt x="8930" y="12070"/>
                </a:lnTo>
                <a:cubicBezTo>
                  <a:pt x="8900" y="12090"/>
                  <a:pt x="8860" y="12080"/>
                  <a:pt x="8820" y="12060"/>
                </a:cubicBezTo>
                <a:cubicBezTo>
                  <a:pt x="8790" y="12040"/>
                  <a:pt x="8770" y="12000"/>
                  <a:pt x="8780" y="11960"/>
                </a:cubicBezTo>
                <a:lnTo>
                  <a:pt x="8890" y="11330"/>
                </a:lnTo>
                <a:lnTo>
                  <a:pt x="8430" y="10880"/>
                </a:lnTo>
                <a:cubicBezTo>
                  <a:pt x="8400" y="10850"/>
                  <a:pt x="8390" y="10810"/>
                  <a:pt x="8400" y="10780"/>
                </a:cubicBezTo>
                <a:cubicBezTo>
                  <a:pt x="8410" y="10740"/>
                  <a:pt x="8440" y="10720"/>
                  <a:pt x="8480" y="10710"/>
                </a:cubicBezTo>
                <a:lnTo>
                  <a:pt x="9120" y="10620"/>
                </a:lnTo>
                <a:lnTo>
                  <a:pt x="9400" y="10040"/>
                </a:lnTo>
                <a:cubicBezTo>
                  <a:pt x="9430" y="9970"/>
                  <a:pt x="9550" y="9970"/>
                  <a:pt x="9580" y="10040"/>
                </a:cubicBezTo>
                <a:lnTo>
                  <a:pt x="9860" y="10620"/>
                </a:lnTo>
                <a:lnTo>
                  <a:pt x="10500" y="10710"/>
                </a:lnTo>
                <a:cubicBezTo>
                  <a:pt x="10540" y="10720"/>
                  <a:pt x="10570" y="10740"/>
                  <a:pt x="10580" y="10780"/>
                </a:cubicBezTo>
                <a:cubicBezTo>
                  <a:pt x="10590" y="10820"/>
                  <a:pt x="10580" y="10860"/>
                  <a:pt x="10550" y="10880"/>
                </a:cubicBezTo>
                <a:lnTo>
                  <a:pt x="10090" y="11330"/>
                </a:lnTo>
                <a:lnTo>
                  <a:pt x="10200" y="11960"/>
                </a:lnTo>
                <a:cubicBezTo>
                  <a:pt x="10210" y="12000"/>
                  <a:pt x="10190" y="12040"/>
                  <a:pt x="10160" y="12060"/>
                </a:cubicBezTo>
                <a:cubicBezTo>
                  <a:pt x="10160" y="12080"/>
                  <a:pt x="10140" y="12080"/>
                  <a:pt x="10120" y="12080"/>
                </a:cubicBezTo>
                <a:close/>
                <a:moveTo>
                  <a:pt x="9500" y="11560"/>
                </a:moveTo>
                <a:cubicBezTo>
                  <a:pt x="9520" y="11560"/>
                  <a:pt x="9530" y="11560"/>
                  <a:pt x="9550" y="11570"/>
                </a:cubicBezTo>
                <a:lnTo>
                  <a:pt x="9990" y="11800"/>
                </a:lnTo>
                <a:lnTo>
                  <a:pt x="9910" y="11310"/>
                </a:lnTo>
                <a:cubicBezTo>
                  <a:pt x="9900" y="11280"/>
                  <a:pt x="9920" y="11240"/>
                  <a:pt x="9940" y="11220"/>
                </a:cubicBezTo>
                <a:lnTo>
                  <a:pt x="10290" y="10880"/>
                </a:lnTo>
                <a:lnTo>
                  <a:pt x="9800" y="10810"/>
                </a:lnTo>
                <a:cubicBezTo>
                  <a:pt x="9770" y="10810"/>
                  <a:pt x="9740" y="10780"/>
                  <a:pt x="9720" y="10760"/>
                </a:cubicBezTo>
                <a:lnTo>
                  <a:pt x="9500" y="10320"/>
                </a:lnTo>
                <a:lnTo>
                  <a:pt x="9280" y="10760"/>
                </a:lnTo>
                <a:cubicBezTo>
                  <a:pt x="9270" y="10790"/>
                  <a:pt x="9240" y="10810"/>
                  <a:pt x="9200" y="10810"/>
                </a:cubicBezTo>
                <a:lnTo>
                  <a:pt x="8710" y="10880"/>
                </a:lnTo>
                <a:lnTo>
                  <a:pt x="9060" y="11220"/>
                </a:lnTo>
                <a:cubicBezTo>
                  <a:pt x="9080" y="11240"/>
                  <a:pt x="9090" y="11280"/>
                  <a:pt x="9090" y="11310"/>
                </a:cubicBezTo>
                <a:lnTo>
                  <a:pt x="9010" y="11800"/>
                </a:lnTo>
                <a:lnTo>
                  <a:pt x="9450" y="11570"/>
                </a:lnTo>
                <a:cubicBezTo>
                  <a:pt x="9470" y="11560"/>
                  <a:pt x="9490" y="11560"/>
                  <a:pt x="9500" y="11560"/>
                </a:cubicBezTo>
                <a:close/>
                <a:moveTo>
                  <a:pt x="10550" y="9620"/>
                </a:moveTo>
                <a:cubicBezTo>
                  <a:pt x="10530" y="9620"/>
                  <a:pt x="10510" y="9610"/>
                  <a:pt x="10490" y="9600"/>
                </a:cubicBezTo>
                <a:cubicBezTo>
                  <a:pt x="10460" y="9580"/>
                  <a:pt x="10440" y="9540"/>
                  <a:pt x="10450" y="9500"/>
                </a:cubicBezTo>
                <a:lnTo>
                  <a:pt x="10560" y="8870"/>
                </a:lnTo>
                <a:lnTo>
                  <a:pt x="10100" y="8420"/>
                </a:lnTo>
                <a:cubicBezTo>
                  <a:pt x="10070" y="8390"/>
                  <a:pt x="10060" y="8350"/>
                  <a:pt x="10070" y="8320"/>
                </a:cubicBezTo>
                <a:cubicBezTo>
                  <a:pt x="10080" y="8280"/>
                  <a:pt x="10110" y="8260"/>
                  <a:pt x="10150" y="8250"/>
                </a:cubicBezTo>
                <a:lnTo>
                  <a:pt x="10790" y="8160"/>
                </a:lnTo>
                <a:lnTo>
                  <a:pt x="11070" y="7580"/>
                </a:lnTo>
                <a:cubicBezTo>
                  <a:pt x="11100" y="7510"/>
                  <a:pt x="11220" y="7510"/>
                  <a:pt x="11250" y="7580"/>
                </a:cubicBezTo>
                <a:lnTo>
                  <a:pt x="11530" y="8160"/>
                </a:lnTo>
                <a:lnTo>
                  <a:pt x="12170" y="8250"/>
                </a:lnTo>
                <a:cubicBezTo>
                  <a:pt x="12210" y="8260"/>
                  <a:pt x="12240" y="8280"/>
                  <a:pt x="12250" y="8320"/>
                </a:cubicBezTo>
                <a:cubicBezTo>
                  <a:pt x="12260" y="8360"/>
                  <a:pt x="12250" y="8400"/>
                  <a:pt x="12220" y="8420"/>
                </a:cubicBezTo>
                <a:lnTo>
                  <a:pt x="11760" y="8870"/>
                </a:lnTo>
                <a:lnTo>
                  <a:pt x="11870" y="9500"/>
                </a:lnTo>
                <a:cubicBezTo>
                  <a:pt x="11880" y="9540"/>
                  <a:pt x="11860" y="9580"/>
                  <a:pt x="11830" y="9600"/>
                </a:cubicBezTo>
                <a:cubicBezTo>
                  <a:pt x="11800" y="9620"/>
                  <a:pt x="11760" y="9630"/>
                  <a:pt x="11720" y="9610"/>
                </a:cubicBezTo>
                <a:lnTo>
                  <a:pt x="11150" y="9310"/>
                </a:lnTo>
                <a:lnTo>
                  <a:pt x="10580" y="9610"/>
                </a:lnTo>
                <a:cubicBezTo>
                  <a:pt x="10580" y="9620"/>
                  <a:pt x="10560" y="9620"/>
                  <a:pt x="10550" y="9620"/>
                </a:cubicBezTo>
                <a:close/>
                <a:moveTo>
                  <a:pt x="11160" y="9100"/>
                </a:moveTo>
                <a:cubicBezTo>
                  <a:pt x="11180" y="9100"/>
                  <a:pt x="11190" y="9100"/>
                  <a:pt x="11210" y="9110"/>
                </a:cubicBezTo>
                <a:lnTo>
                  <a:pt x="11650" y="9340"/>
                </a:lnTo>
                <a:lnTo>
                  <a:pt x="11570" y="8850"/>
                </a:lnTo>
                <a:cubicBezTo>
                  <a:pt x="11560" y="8820"/>
                  <a:pt x="11580" y="8780"/>
                  <a:pt x="11600" y="8760"/>
                </a:cubicBezTo>
                <a:lnTo>
                  <a:pt x="11950" y="8420"/>
                </a:lnTo>
                <a:lnTo>
                  <a:pt x="11460" y="8350"/>
                </a:lnTo>
                <a:cubicBezTo>
                  <a:pt x="11430" y="8350"/>
                  <a:pt x="11400" y="8320"/>
                  <a:pt x="11380" y="8300"/>
                </a:cubicBezTo>
                <a:lnTo>
                  <a:pt x="11160" y="7860"/>
                </a:lnTo>
                <a:lnTo>
                  <a:pt x="10940" y="8300"/>
                </a:lnTo>
                <a:cubicBezTo>
                  <a:pt x="10930" y="8330"/>
                  <a:pt x="10900" y="8350"/>
                  <a:pt x="10860" y="8350"/>
                </a:cubicBezTo>
                <a:lnTo>
                  <a:pt x="10370" y="8420"/>
                </a:lnTo>
                <a:lnTo>
                  <a:pt x="10720" y="8760"/>
                </a:lnTo>
                <a:cubicBezTo>
                  <a:pt x="10740" y="8780"/>
                  <a:pt x="10750" y="8820"/>
                  <a:pt x="10750" y="8850"/>
                </a:cubicBezTo>
                <a:lnTo>
                  <a:pt x="10670" y="9340"/>
                </a:lnTo>
                <a:lnTo>
                  <a:pt x="11110" y="9110"/>
                </a:lnTo>
                <a:cubicBezTo>
                  <a:pt x="11130" y="9100"/>
                  <a:pt x="11150" y="9100"/>
                  <a:pt x="11160" y="91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0" name="iconfont-11868-5667983">
            <a:extLst>
              <a:ext uri="{FF2B5EF4-FFF2-40B4-BE49-F238E27FC236}">
                <a16:creationId xmlns:a16="http://schemas.microsoft.com/office/drawing/2014/main" id="{22DFA5BE-FF63-41DB-BC8B-5FB2C605D15D}"/>
              </a:ext>
            </a:extLst>
          </p:cNvPr>
          <p:cNvSpPr/>
          <p:nvPr/>
        </p:nvSpPr>
        <p:spPr>
          <a:xfrm>
            <a:off x="7061621" y="4568405"/>
            <a:ext cx="304843" cy="307723"/>
          </a:xfrm>
          <a:custGeom>
            <a:avLst/>
            <a:gdLst>
              <a:gd name="T0" fmla="*/ 10789 w 12806"/>
              <a:gd name="T1" fmla="*/ 10409 h 10687"/>
              <a:gd name="T2" fmla="*/ 4955 w 12806"/>
              <a:gd name="T3" fmla="*/ 9024 h 10687"/>
              <a:gd name="T4" fmla="*/ 3 w 12806"/>
              <a:gd name="T5" fmla="*/ 7861 h 10687"/>
              <a:gd name="T6" fmla="*/ 3 w 12806"/>
              <a:gd name="T7" fmla="*/ 7279 h 10687"/>
              <a:gd name="T8" fmla="*/ 2842 w 12806"/>
              <a:gd name="T9" fmla="*/ 1170 h 10687"/>
              <a:gd name="T10" fmla="*/ 6620 w 12806"/>
              <a:gd name="T11" fmla="*/ 879 h 10687"/>
              <a:gd name="T12" fmla="*/ 10033 w 12806"/>
              <a:gd name="T13" fmla="*/ 1170 h 10687"/>
              <a:gd name="T14" fmla="*/ 12790 w 12806"/>
              <a:gd name="T15" fmla="*/ 7614 h 10687"/>
              <a:gd name="T16" fmla="*/ 11639 w 12806"/>
              <a:gd name="T17" fmla="*/ 7279 h 10687"/>
              <a:gd name="T18" fmla="*/ 10377 w 12806"/>
              <a:gd name="T19" fmla="*/ 3294 h 10687"/>
              <a:gd name="T20" fmla="*/ 9265 w 12806"/>
              <a:gd name="T21" fmla="*/ 2043 h 10687"/>
              <a:gd name="T22" fmla="*/ 8148 w 12806"/>
              <a:gd name="T23" fmla="*/ 1461 h 10687"/>
              <a:gd name="T24" fmla="*/ 5660 w 12806"/>
              <a:gd name="T25" fmla="*/ 2043 h 10687"/>
              <a:gd name="T26" fmla="*/ 3655 w 12806"/>
              <a:gd name="T27" fmla="*/ 2043 h 10687"/>
              <a:gd name="T28" fmla="*/ 2430 w 12806"/>
              <a:gd name="T29" fmla="*/ 3296 h 10687"/>
              <a:gd name="T30" fmla="*/ 2391 w 12806"/>
              <a:gd name="T31" fmla="*/ 3355 h 10687"/>
              <a:gd name="T32" fmla="*/ 1186 w 12806"/>
              <a:gd name="T33" fmla="*/ 7672 h 10687"/>
              <a:gd name="T34" fmla="*/ 1271 w 12806"/>
              <a:gd name="T35" fmla="*/ 8443 h 10687"/>
              <a:gd name="T36" fmla="*/ 2621 w 12806"/>
              <a:gd name="T37" fmla="*/ 9315 h 10687"/>
              <a:gd name="T38" fmla="*/ 4076 w 12806"/>
              <a:gd name="T39" fmla="*/ 8443 h 10687"/>
              <a:gd name="T40" fmla="*/ 8148 w 12806"/>
              <a:gd name="T41" fmla="*/ 7861 h 10687"/>
              <a:gd name="T42" fmla="*/ 8853 w 12806"/>
              <a:gd name="T43" fmla="*/ 8443 h 10687"/>
              <a:gd name="T44" fmla="*/ 11517 w 12806"/>
              <a:gd name="T45" fmla="*/ 8443 h 10687"/>
              <a:gd name="T46" fmla="*/ 11545 w 12806"/>
              <a:gd name="T47" fmla="*/ 8361 h 10687"/>
              <a:gd name="T48" fmla="*/ 11639 w 12806"/>
              <a:gd name="T49" fmla="*/ 7279 h 10687"/>
              <a:gd name="T50" fmla="*/ 8797 w 12806"/>
              <a:gd name="T51" fmla="*/ 6158 h 10687"/>
              <a:gd name="T52" fmla="*/ 9937 w 12806"/>
              <a:gd name="T53" fmla="*/ 5018 h 10687"/>
              <a:gd name="T54" fmla="*/ 9603 w 12806"/>
              <a:gd name="T55" fmla="*/ 6697 h 10687"/>
              <a:gd name="T56" fmla="*/ 9397 w 12806"/>
              <a:gd name="T57" fmla="*/ 6030 h 10687"/>
              <a:gd name="T58" fmla="*/ 9603 w 12806"/>
              <a:gd name="T59" fmla="*/ 5533 h 10687"/>
              <a:gd name="T60" fmla="*/ 7633 w 12806"/>
              <a:gd name="T61" fmla="*/ 4122 h 10687"/>
              <a:gd name="T62" fmla="*/ 8773 w 12806"/>
              <a:gd name="T63" fmla="*/ 2982 h 10687"/>
              <a:gd name="T64" fmla="*/ 8439 w 12806"/>
              <a:gd name="T65" fmla="*/ 4661 h 10687"/>
              <a:gd name="T66" fmla="*/ 8234 w 12806"/>
              <a:gd name="T67" fmla="*/ 3994 h 10687"/>
              <a:gd name="T68" fmla="*/ 8439 w 12806"/>
              <a:gd name="T69" fmla="*/ 3497 h 10687"/>
              <a:gd name="T70" fmla="*/ 4367 w 12806"/>
              <a:gd name="T71" fmla="*/ 5243 h 10687"/>
              <a:gd name="T72" fmla="*/ 4076 w 12806"/>
              <a:gd name="T73" fmla="*/ 6406 h 10687"/>
              <a:gd name="T74" fmla="*/ 3785 w 12806"/>
              <a:gd name="T75" fmla="*/ 5243 h 10687"/>
              <a:gd name="T76" fmla="*/ 2621 w 12806"/>
              <a:gd name="T77" fmla="*/ 4952 h 10687"/>
              <a:gd name="T78" fmla="*/ 3785 w 12806"/>
              <a:gd name="T79" fmla="*/ 4661 h 10687"/>
              <a:gd name="T80" fmla="*/ 4076 w 12806"/>
              <a:gd name="T81" fmla="*/ 3497 h 10687"/>
              <a:gd name="T82" fmla="*/ 4367 w 12806"/>
              <a:gd name="T83" fmla="*/ 4661 h 10687"/>
              <a:gd name="T84" fmla="*/ 5530 w 12806"/>
              <a:gd name="T85" fmla="*/ 4952 h 10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806" h="10687">
                <a:moveTo>
                  <a:pt x="12803" y="7861"/>
                </a:moveTo>
                <a:cubicBezTo>
                  <a:pt x="12806" y="9075"/>
                  <a:pt x="11971" y="10132"/>
                  <a:pt x="10789" y="10409"/>
                </a:cubicBezTo>
                <a:cubicBezTo>
                  <a:pt x="9607" y="10687"/>
                  <a:pt x="8389" y="10113"/>
                  <a:pt x="7851" y="9024"/>
                </a:cubicBezTo>
                <a:lnTo>
                  <a:pt x="4955" y="9024"/>
                </a:lnTo>
                <a:cubicBezTo>
                  <a:pt x="4417" y="10113"/>
                  <a:pt x="3199" y="10687"/>
                  <a:pt x="2017" y="10409"/>
                </a:cubicBezTo>
                <a:cubicBezTo>
                  <a:pt x="835" y="10132"/>
                  <a:pt x="0" y="9075"/>
                  <a:pt x="3" y="7861"/>
                </a:cubicBezTo>
                <a:cubicBezTo>
                  <a:pt x="3" y="7777"/>
                  <a:pt x="8" y="7695"/>
                  <a:pt x="16" y="7614"/>
                </a:cubicBezTo>
                <a:cubicBezTo>
                  <a:pt x="8" y="7502"/>
                  <a:pt x="4" y="7391"/>
                  <a:pt x="3" y="7279"/>
                </a:cubicBezTo>
                <a:cubicBezTo>
                  <a:pt x="3" y="4938"/>
                  <a:pt x="1012" y="2712"/>
                  <a:pt x="2773" y="1170"/>
                </a:cubicBezTo>
                <a:lnTo>
                  <a:pt x="2842" y="1170"/>
                </a:lnTo>
                <a:cubicBezTo>
                  <a:pt x="3667" y="133"/>
                  <a:pt x="5194" y="0"/>
                  <a:pt x="6186" y="879"/>
                </a:cubicBezTo>
                <a:lnTo>
                  <a:pt x="6620" y="879"/>
                </a:lnTo>
                <a:cubicBezTo>
                  <a:pt x="7612" y="0"/>
                  <a:pt x="9139" y="133"/>
                  <a:pt x="9964" y="1170"/>
                </a:cubicBezTo>
                <a:lnTo>
                  <a:pt x="10033" y="1170"/>
                </a:lnTo>
                <a:cubicBezTo>
                  <a:pt x="11794" y="2712"/>
                  <a:pt x="12803" y="4938"/>
                  <a:pt x="12803" y="7279"/>
                </a:cubicBezTo>
                <a:cubicBezTo>
                  <a:pt x="12803" y="7391"/>
                  <a:pt x="12797" y="7503"/>
                  <a:pt x="12790" y="7614"/>
                </a:cubicBezTo>
                <a:cubicBezTo>
                  <a:pt x="12798" y="7695"/>
                  <a:pt x="12803" y="7777"/>
                  <a:pt x="12803" y="7861"/>
                </a:cubicBezTo>
                <a:close/>
                <a:moveTo>
                  <a:pt x="11639" y="7279"/>
                </a:moveTo>
                <a:cubicBezTo>
                  <a:pt x="11639" y="5877"/>
                  <a:pt x="11212" y="4509"/>
                  <a:pt x="10416" y="3355"/>
                </a:cubicBezTo>
                <a:cubicBezTo>
                  <a:pt x="10402" y="3335"/>
                  <a:pt x="10390" y="3314"/>
                  <a:pt x="10377" y="3294"/>
                </a:cubicBezTo>
                <a:lnTo>
                  <a:pt x="10377" y="3296"/>
                </a:lnTo>
                <a:cubicBezTo>
                  <a:pt x="10057" y="2836"/>
                  <a:pt x="9684" y="2415"/>
                  <a:pt x="9265" y="2043"/>
                </a:cubicBezTo>
                <a:lnTo>
                  <a:pt x="9151" y="2043"/>
                </a:lnTo>
                <a:cubicBezTo>
                  <a:pt x="8945" y="1683"/>
                  <a:pt x="8563" y="1461"/>
                  <a:pt x="8148" y="1461"/>
                </a:cubicBezTo>
                <a:cubicBezTo>
                  <a:pt x="7734" y="1461"/>
                  <a:pt x="7352" y="1683"/>
                  <a:pt x="7146" y="2043"/>
                </a:cubicBezTo>
                <a:lnTo>
                  <a:pt x="5660" y="2043"/>
                </a:lnTo>
                <a:cubicBezTo>
                  <a:pt x="5454" y="1683"/>
                  <a:pt x="5072" y="1461"/>
                  <a:pt x="4658" y="1461"/>
                </a:cubicBezTo>
                <a:cubicBezTo>
                  <a:pt x="4243" y="1461"/>
                  <a:pt x="3861" y="1683"/>
                  <a:pt x="3655" y="2043"/>
                </a:cubicBezTo>
                <a:lnTo>
                  <a:pt x="3541" y="2043"/>
                </a:lnTo>
                <a:cubicBezTo>
                  <a:pt x="3122" y="2415"/>
                  <a:pt x="2749" y="2836"/>
                  <a:pt x="2430" y="3296"/>
                </a:cubicBezTo>
                <a:lnTo>
                  <a:pt x="2430" y="3294"/>
                </a:lnTo>
                <a:cubicBezTo>
                  <a:pt x="2416" y="3314"/>
                  <a:pt x="2405" y="3335"/>
                  <a:pt x="2391" y="3355"/>
                </a:cubicBezTo>
                <a:cubicBezTo>
                  <a:pt x="1595" y="4508"/>
                  <a:pt x="1168" y="5877"/>
                  <a:pt x="1167" y="7279"/>
                </a:cubicBezTo>
                <a:cubicBezTo>
                  <a:pt x="1167" y="7412"/>
                  <a:pt x="1177" y="7541"/>
                  <a:pt x="1186" y="7672"/>
                </a:cubicBezTo>
                <a:cubicBezTo>
                  <a:pt x="1144" y="7904"/>
                  <a:pt x="1170" y="8143"/>
                  <a:pt x="1261" y="8361"/>
                </a:cubicBezTo>
                <a:cubicBezTo>
                  <a:pt x="1265" y="8388"/>
                  <a:pt x="1267" y="8416"/>
                  <a:pt x="1271" y="8443"/>
                </a:cubicBezTo>
                <a:lnTo>
                  <a:pt x="1289" y="8443"/>
                </a:lnTo>
                <a:cubicBezTo>
                  <a:pt x="1520" y="8973"/>
                  <a:pt x="2043" y="9315"/>
                  <a:pt x="2621" y="9315"/>
                </a:cubicBezTo>
                <a:cubicBezTo>
                  <a:pt x="3199" y="9315"/>
                  <a:pt x="3722" y="8973"/>
                  <a:pt x="3953" y="8443"/>
                </a:cubicBezTo>
                <a:lnTo>
                  <a:pt x="4076" y="8443"/>
                </a:lnTo>
                <a:cubicBezTo>
                  <a:pt x="4076" y="8121"/>
                  <a:pt x="4336" y="7861"/>
                  <a:pt x="4658" y="7861"/>
                </a:cubicBezTo>
                <a:lnTo>
                  <a:pt x="8148" y="7861"/>
                </a:lnTo>
                <a:cubicBezTo>
                  <a:pt x="8470" y="7861"/>
                  <a:pt x="8730" y="8121"/>
                  <a:pt x="8730" y="8443"/>
                </a:cubicBezTo>
                <a:lnTo>
                  <a:pt x="8853" y="8443"/>
                </a:lnTo>
                <a:cubicBezTo>
                  <a:pt x="9084" y="8973"/>
                  <a:pt x="9607" y="9315"/>
                  <a:pt x="10185" y="9315"/>
                </a:cubicBezTo>
                <a:cubicBezTo>
                  <a:pt x="10763" y="9315"/>
                  <a:pt x="11286" y="8973"/>
                  <a:pt x="11517" y="8443"/>
                </a:cubicBezTo>
                <a:lnTo>
                  <a:pt x="11535" y="8443"/>
                </a:lnTo>
                <a:cubicBezTo>
                  <a:pt x="11539" y="8416"/>
                  <a:pt x="11541" y="8388"/>
                  <a:pt x="11545" y="8361"/>
                </a:cubicBezTo>
                <a:cubicBezTo>
                  <a:pt x="11636" y="8143"/>
                  <a:pt x="11662" y="7904"/>
                  <a:pt x="11620" y="7672"/>
                </a:cubicBezTo>
                <a:cubicBezTo>
                  <a:pt x="11629" y="7541"/>
                  <a:pt x="11639" y="7412"/>
                  <a:pt x="11639" y="7279"/>
                </a:cubicBezTo>
                <a:close/>
                <a:moveTo>
                  <a:pt x="9603" y="6697"/>
                </a:moveTo>
                <a:cubicBezTo>
                  <a:pt x="9250" y="6697"/>
                  <a:pt x="8932" y="6484"/>
                  <a:pt x="8797" y="6158"/>
                </a:cubicBezTo>
                <a:cubicBezTo>
                  <a:pt x="8662" y="5832"/>
                  <a:pt x="8736" y="5457"/>
                  <a:pt x="8986" y="5207"/>
                </a:cubicBezTo>
                <a:cubicBezTo>
                  <a:pt x="9236" y="4958"/>
                  <a:pt x="9611" y="4883"/>
                  <a:pt x="9937" y="5018"/>
                </a:cubicBezTo>
                <a:cubicBezTo>
                  <a:pt x="10263" y="5153"/>
                  <a:pt x="10476" y="5471"/>
                  <a:pt x="10476" y="5824"/>
                </a:cubicBezTo>
                <a:cubicBezTo>
                  <a:pt x="10476" y="6306"/>
                  <a:pt x="10085" y="6697"/>
                  <a:pt x="9603" y="6697"/>
                </a:cubicBezTo>
                <a:close/>
                <a:moveTo>
                  <a:pt x="9603" y="5533"/>
                </a:moveTo>
                <a:cubicBezTo>
                  <a:pt x="9344" y="5533"/>
                  <a:pt x="9214" y="5847"/>
                  <a:pt x="9397" y="6030"/>
                </a:cubicBezTo>
                <a:cubicBezTo>
                  <a:pt x="9581" y="6213"/>
                  <a:pt x="9894" y="6084"/>
                  <a:pt x="9894" y="5824"/>
                </a:cubicBezTo>
                <a:cubicBezTo>
                  <a:pt x="9894" y="5664"/>
                  <a:pt x="9764" y="5533"/>
                  <a:pt x="9603" y="5533"/>
                </a:cubicBezTo>
                <a:close/>
                <a:moveTo>
                  <a:pt x="8439" y="4661"/>
                </a:moveTo>
                <a:cubicBezTo>
                  <a:pt x="8086" y="4661"/>
                  <a:pt x="7768" y="4448"/>
                  <a:pt x="7633" y="4122"/>
                </a:cubicBezTo>
                <a:cubicBezTo>
                  <a:pt x="7498" y="3796"/>
                  <a:pt x="7573" y="3421"/>
                  <a:pt x="7822" y="3171"/>
                </a:cubicBezTo>
                <a:cubicBezTo>
                  <a:pt x="8072" y="2921"/>
                  <a:pt x="8447" y="2847"/>
                  <a:pt x="8773" y="2982"/>
                </a:cubicBezTo>
                <a:cubicBezTo>
                  <a:pt x="9099" y="3117"/>
                  <a:pt x="9312" y="3435"/>
                  <a:pt x="9312" y="3788"/>
                </a:cubicBezTo>
                <a:cubicBezTo>
                  <a:pt x="9312" y="4270"/>
                  <a:pt x="8921" y="4661"/>
                  <a:pt x="8439" y="4661"/>
                </a:cubicBezTo>
                <a:close/>
                <a:moveTo>
                  <a:pt x="8439" y="3497"/>
                </a:moveTo>
                <a:cubicBezTo>
                  <a:pt x="8180" y="3497"/>
                  <a:pt x="8050" y="3810"/>
                  <a:pt x="8234" y="3994"/>
                </a:cubicBezTo>
                <a:cubicBezTo>
                  <a:pt x="8417" y="4177"/>
                  <a:pt x="8730" y="4047"/>
                  <a:pt x="8730" y="3788"/>
                </a:cubicBezTo>
                <a:cubicBezTo>
                  <a:pt x="8730" y="3627"/>
                  <a:pt x="8600" y="3497"/>
                  <a:pt x="8439" y="3497"/>
                </a:cubicBezTo>
                <a:close/>
                <a:moveTo>
                  <a:pt x="5239" y="5243"/>
                </a:moveTo>
                <a:lnTo>
                  <a:pt x="4367" y="5243"/>
                </a:lnTo>
                <a:lnTo>
                  <a:pt x="4367" y="6115"/>
                </a:lnTo>
                <a:cubicBezTo>
                  <a:pt x="4367" y="6276"/>
                  <a:pt x="4236" y="6406"/>
                  <a:pt x="4076" y="6406"/>
                </a:cubicBezTo>
                <a:cubicBezTo>
                  <a:pt x="3915" y="6406"/>
                  <a:pt x="3785" y="6276"/>
                  <a:pt x="3785" y="6115"/>
                </a:cubicBezTo>
                <a:lnTo>
                  <a:pt x="3785" y="5243"/>
                </a:lnTo>
                <a:lnTo>
                  <a:pt x="2912" y="5243"/>
                </a:lnTo>
                <a:cubicBezTo>
                  <a:pt x="2751" y="5243"/>
                  <a:pt x="2621" y="5112"/>
                  <a:pt x="2621" y="4952"/>
                </a:cubicBezTo>
                <a:cubicBezTo>
                  <a:pt x="2621" y="4791"/>
                  <a:pt x="2751" y="4661"/>
                  <a:pt x="2912" y="4661"/>
                </a:cubicBezTo>
                <a:lnTo>
                  <a:pt x="3785" y="4661"/>
                </a:lnTo>
                <a:lnTo>
                  <a:pt x="3785" y="3788"/>
                </a:lnTo>
                <a:cubicBezTo>
                  <a:pt x="3785" y="3627"/>
                  <a:pt x="3915" y="3497"/>
                  <a:pt x="4076" y="3497"/>
                </a:cubicBezTo>
                <a:cubicBezTo>
                  <a:pt x="4236" y="3497"/>
                  <a:pt x="4367" y="3627"/>
                  <a:pt x="4367" y="3788"/>
                </a:cubicBezTo>
                <a:lnTo>
                  <a:pt x="4367" y="4661"/>
                </a:lnTo>
                <a:lnTo>
                  <a:pt x="5239" y="4661"/>
                </a:lnTo>
                <a:cubicBezTo>
                  <a:pt x="5400" y="4661"/>
                  <a:pt x="5530" y="4791"/>
                  <a:pt x="5530" y="4952"/>
                </a:cubicBezTo>
                <a:cubicBezTo>
                  <a:pt x="5530" y="5112"/>
                  <a:pt x="5400" y="5243"/>
                  <a:pt x="5239" y="52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810227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67F3DE-D3A7-4688-8966-D0A826568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80" y="844151"/>
            <a:ext cx="10748057" cy="517190"/>
          </a:xfrm>
        </p:spPr>
        <p:txBody>
          <a:bodyPr/>
          <a:lstStyle/>
          <a:p>
            <a:r>
              <a:rPr lang="zh-CN" altLang="en-US" sz="18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最早期的程序员通过机器语言编程的形式</a:t>
            </a:r>
          </a:p>
        </p:txBody>
      </p:sp>
      <p:pic>
        <p:nvPicPr>
          <p:cNvPr id="4" name="未命名项目1112">
            <a:hlinkClick r:id="" action="ppaction://media"/>
            <a:extLst>
              <a:ext uri="{FF2B5EF4-FFF2-40B4-BE49-F238E27FC236}">
                <a16:creationId xmlns:a16="http://schemas.microsoft.com/office/drawing/2014/main" id="{E6657A72-7879-4305-958D-C383C6AC15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0653" y="1541516"/>
            <a:ext cx="8661720" cy="487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321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67F3DE-D3A7-4688-8966-D0A826568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71" y="4091890"/>
            <a:ext cx="10748057" cy="517190"/>
          </a:xfrm>
        </p:spPr>
        <p:txBody>
          <a:bodyPr/>
          <a:lstStyle/>
          <a:p>
            <a:r>
              <a:rPr lang="zh-CN" altLang="en-US" dirty="0"/>
              <a:t>为什么学习高级编程语言？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8DA6689-04C6-4677-BCA3-8474137EB7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1970" y="4828306"/>
            <a:ext cx="938590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更简单</a:t>
            </a:r>
            <a:r>
              <a:rPr kumimoji="0" lang="zh-CN" altLang="en-US" sz="18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</a:t>
            </a:r>
            <a: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</a:t>
            </a:r>
            <a:r>
              <a:rPr kumimoji="0" lang="zh-CN" altLang="en-US" sz="18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接近</a:t>
            </a:r>
            <a: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人类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自己的语言书写，翻译器再将其翻译成计算机能理解的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机器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指令。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3E79F63C-5590-49A2-99F3-D21B73CABD7A}"/>
              </a:ext>
            </a:extLst>
          </p:cNvPr>
          <p:cNvSpPr txBox="1">
            <a:spLocks/>
          </p:cNvSpPr>
          <p:nvPr/>
        </p:nvSpPr>
        <p:spPr>
          <a:xfrm>
            <a:off x="721970" y="1053034"/>
            <a:ext cx="10748057" cy="517190"/>
          </a:xfrm>
          <a:prstGeom prst="rect">
            <a:avLst/>
          </a:prstGeom>
        </p:spPr>
        <p:txBody>
          <a:bodyPr anchor="ctr" anchorCtr="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CN" altLang="en-US" sz="2000" b="0" i="0" kern="120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r>
              <a:rPr lang="zh-CN" altLang="en-US" dirty="0"/>
              <a:t>编程语言发展历程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8837B6E-4478-45AD-A0CC-58536AE0AE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1970" y="1622427"/>
            <a:ext cx="1383712" cy="16808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机器语言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333333"/>
                </a:solidFill>
                <a:ea typeface="阿里巴巴普惠体" panose="00020600040101010101" pitchFamily="18" charset="-122"/>
              </a:rPr>
              <a:t>汇编语言</a:t>
            </a:r>
            <a:endParaRPr lang="en-US" altLang="zh-CN" dirty="0"/>
          </a:p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高级语言</a:t>
            </a:r>
            <a:endParaRPr kumimoji="0" lang="zh-CN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03313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1454A05-88E5-4D90-BCD0-6341FF7131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5415" y="1756436"/>
            <a:ext cx="8569167" cy="3345127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lang="en-US" altLang="zh-CN" dirty="0"/>
              <a:t>Java</a:t>
            </a:r>
            <a:r>
              <a:rPr lang="zh-CN" altLang="en-US" dirty="0"/>
              <a:t>程序的执行原理是什么样的？</a:t>
            </a:r>
            <a:endParaRPr lang="en-US" altLang="zh-CN" dirty="0"/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不管是什么样的高级编程语言，最终都是翻译成计算机底层可以识别的机器语言。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</a:pPr>
            <a:r>
              <a:rPr lang="zh-CN" altLang="en-US" dirty="0"/>
              <a:t>机器语言是由什么组成的啊？</a:t>
            </a:r>
            <a:endParaRPr lang="en-US" altLang="zh-CN" dirty="0"/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001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3E79F63C-5590-49A2-99F3-D21B73CABD7A}"/>
              </a:ext>
            </a:extLst>
          </p:cNvPr>
          <p:cNvSpPr txBox="1">
            <a:spLocks/>
          </p:cNvSpPr>
          <p:nvPr/>
        </p:nvSpPr>
        <p:spPr>
          <a:xfrm>
            <a:off x="800798" y="1108214"/>
            <a:ext cx="10748057" cy="517190"/>
          </a:xfrm>
          <a:prstGeom prst="rect">
            <a:avLst/>
          </a:prstGeom>
        </p:spPr>
        <p:txBody>
          <a:bodyPr anchor="ctr" anchorCtr="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CN" altLang="en-US" sz="2000" b="0" i="0" kern="120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r>
              <a:rPr lang="en-US" altLang="zh-CN" dirty="0"/>
              <a:t>BUG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EF8ADEE-01F8-40FE-AA94-9D6D9AA5F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5724" y="2337878"/>
            <a:ext cx="2637128" cy="2886586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7C86CD26-085E-49B0-ABD4-8EBF01EAB34D}"/>
              </a:ext>
            </a:extLst>
          </p:cNvPr>
          <p:cNvSpPr txBox="1">
            <a:spLocks/>
          </p:cNvSpPr>
          <p:nvPr/>
        </p:nvSpPr>
        <p:spPr>
          <a:xfrm>
            <a:off x="5710471" y="5066551"/>
            <a:ext cx="2558856" cy="517190"/>
          </a:xfrm>
          <a:prstGeom prst="rect">
            <a:avLst/>
          </a:prstGeom>
        </p:spPr>
        <p:txBody>
          <a:bodyPr anchor="ctr" anchorCtr="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CN" altLang="en-US" sz="2000" b="0" i="0" kern="120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r>
              <a:rPr lang="en-US" altLang="zh-CN" sz="1400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bug</a:t>
            </a:r>
            <a:r>
              <a:rPr lang="zh-CN" altLang="en-US" sz="1400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的创始人 ：格蕾丝</a:t>
            </a:r>
            <a:r>
              <a:rPr lang="en-US" altLang="zh-CN" sz="1400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.</a:t>
            </a:r>
            <a:r>
              <a:rPr lang="zh-CN" altLang="en-US" sz="1400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赫伯</a:t>
            </a: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20B666CB-948E-4619-ACD8-14A1C0363E5C}"/>
              </a:ext>
            </a:extLst>
          </p:cNvPr>
          <p:cNvSpPr txBox="1">
            <a:spLocks/>
          </p:cNvSpPr>
          <p:nvPr/>
        </p:nvSpPr>
        <p:spPr>
          <a:xfrm>
            <a:off x="800798" y="1617667"/>
            <a:ext cx="10748057" cy="517190"/>
          </a:xfrm>
          <a:prstGeom prst="rect">
            <a:avLst/>
          </a:prstGeom>
        </p:spPr>
        <p:txBody>
          <a:bodyPr anchor="ctr" anchorCtr="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CN" altLang="en-US" sz="2000" b="0" i="0" kern="120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原意是臭虫或者虫子，现在用来指代在电脑系统或者程序中隐藏的一些问题或者漏洞。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CB58AD8-42F4-4CE8-9235-395ECB5E7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327" y="2254469"/>
            <a:ext cx="3013038" cy="227729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151467E3-E4BC-48FF-A400-6938CA3B71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9327" y="4651377"/>
            <a:ext cx="3165987" cy="189744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656446B-75A8-4817-9F97-00C1D092B0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470" y="2434704"/>
            <a:ext cx="4254359" cy="237710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CCF6AA8-8DE2-44A0-8231-C86F2E3F72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798" y="5240333"/>
            <a:ext cx="2828739" cy="84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798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95911" y="1451952"/>
            <a:ext cx="5973761" cy="425640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lang="en-US" altLang="zh-CN" sz="1600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开发环境的准备：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简介、安装、常用命令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入门程序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-HelloWorld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HelloWorld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程序常见问题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程序的执行原理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的组成、跨平台原理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安装后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Java_home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buNone/>
            </a:pP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62782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0881" y="940081"/>
            <a:ext cx="2934392" cy="517190"/>
          </a:xfrm>
        </p:spPr>
        <p:txBody>
          <a:bodyPr/>
          <a:lstStyle/>
          <a:p>
            <a:r>
              <a:rPr kumimoji="1" lang="en-US" altLang="zh-CN" dirty="0"/>
              <a:t>JDK</a:t>
            </a:r>
            <a:r>
              <a:rPr kumimoji="1" lang="zh-CN" altLang="en-US" dirty="0"/>
              <a:t>的组成</a:t>
            </a:r>
          </a:p>
        </p:txBody>
      </p:sp>
      <p:sp>
        <p:nvSpPr>
          <p:cNvPr id="12" name="圆角矩形 9">
            <a:extLst>
              <a:ext uri="{FF2B5EF4-FFF2-40B4-BE49-F238E27FC236}">
                <a16:creationId xmlns:a16="http://schemas.microsoft.com/office/drawing/2014/main" id="{7B7B5D9D-54E5-4D2F-AE6E-74C8D3D7A062}"/>
              </a:ext>
            </a:extLst>
          </p:cNvPr>
          <p:cNvSpPr/>
          <p:nvPr/>
        </p:nvSpPr>
        <p:spPr>
          <a:xfrm>
            <a:off x="1337549" y="3300062"/>
            <a:ext cx="1029154" cy="98729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核心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ctr"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类库</a:t>
            </a:r>
          </a:p>
        </p:txBody>
      </p:sp>
      <p:sp>
        <p:nvSpPr>
          <p:cNvPr id="13" name="圆角矩形 10">
            <a:extLst>
              <a:ext uri="{FF2B5EF4-FFF2-40B4-BE49-F238E27FC236}">
                <a16:creationId xmlns:a16="http://schemas.microsoft.com/office/drawing/2014/main" id="{B7D611DA-A47D-4A1F-ADBC-24F941A6B87F}"/>
              </a:ext>
            </a:extLst>
          </p:cNvPr>
          <p:cNvSpPr/>
          <p:nvPr/>
        </p:nvSpPr>
        <p:spPr>
          <a:xfrm>
            <a:off x="1337551" y="2025467"/>
            <a:ext cx="1029152" cy="1002931"/>
          </a:xfrm>
          <a:prstGeom prst="roundRect">
            <a:avLst/>
          </a:prstGeom>
          <a:solidFill>
            <a:srgbClr val="D9F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微软雅黑" pitchFamily="34" charset="-122"/>
              </a:rPr>
              <a:t>JVM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微软雅黑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61BD8C4-5FF4-436B-B0E0-4BE8B4F179EB}"/>
              </a:ext>
            </a:extLst>
          </p:cNvPr>
          <p:cNvSpPr txBox="1"/>
          <p:nvPr/>
        </p:nvSpPr>
        <p:spPr>
          <a:xfrm>
            <a:off x="4675035" y="1340676"/>
            <a:ext cx="7261928" cy="1996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JVM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 Virtual Machine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）：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虚拟机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, 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真正运行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程序的地方。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核心类库：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自己写好的程序，给程序员自己的程序调用的。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JRE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 Runtime Environment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: 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Java的运行环境。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 Development Kit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: Java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开发工具包（包括上面所有）。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" name="右大括号 1">
            <a:extLst>
              <a:ext uri="{FF2B5EF4-FFF2-40B4-BE49-F238E27FC236}">
                <a16:creationId xmlns:a16="http://schemas.microsoft.com/office/drawing/2014/main" id="{3094F640-EACA-44C6-B272-E7792DC3B054}"/>
              </a:ext>
            </a:extLst>
          </p:cNvPr>
          <p:cNvSpPr/>
          <p:nvPr/>
        </p:nvSpPr>
        <p:spPr>
          <a:xfrm>
            <a:off x="2210463" y="1637969"/>
            <a:ext cx="3252083" cy="4279950"/>
          </a:xfrm>
          <a:prstGeom prst="rightBrace">
            <a:avLst>
              <a:gd name="adj1" fmla="val 8333"/>
              <a:gd name="adj2" fmla="val 51774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7E867B7-4CF2-455B-915E-215092F1F8E7}"/>
              </a:ext>
            </a:extLst>
          </p:cNvPr>
          <p:cNvSpPr txBox="1"/>
          <p:nvPr/>
        </p:nvSpPr>
        <p:spPr>
          <a:xfrm>
            <a:off x="5462546" y="3658330"/>
            <a:ext cx="10873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Consolas" panose="020B0609020204030204" pitchFamily="49" charset="0"/>
                <a:ea typeface="微软雅黑" pitchFamily="34" charset="-122"/>
              </a:rPr>
              <a:t>JDK</a:t>
            </a:r>
            <a:endParaRPr lang="zh-CN" altLang="en-US" sz="2400" b="1" dirty="0">
              <a:solidFill>
                <a:srgbClr val="C00000"/>
              </a:solidFill>
            </a:endParaRPr>
          </a:p>
        </p:txBody>
      </p:sp>
      <p:sp>
        <p:nvSpPr>
          <p:cNvPr id="5" name="右大括号 4">
            <a:extLst>
              <a:ext uri="{FF2B5EF4-FFF2-40B4-BE49-F238E27FC236}">
                <a16:creationId xmlns:a16="http://schemas.microsoft.com/office/drawing/2014/main" id="{717A4827-2946-4CCA-93CF-38434CCCC2E1}"/>
              </a:ext>
            </a:extLst>
          </p:cNvPr>
          <p:cNvSpPr/>
          <p:nvPr/>
        </p:nvSpPr>
        <p:spPr>
          <a:xfrm>
            <a:off x="2339370" y="1943460"/>
            <a:ext cx="774711" cy="2447645"/>
          </a:xfrm>
          <a:prstGeom prst="rightBrac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BFB63AF-9729-44DC-B367-C96AAAA27D35}"/>
              </a:ext>
            </a:extLst>
          </p:cNvPr>
          <p:cNvSpPr txBox="1"/>
          <p:nvPr/>
        </p:nvSpPr>
        <p:spPr>
          <a:xfrm>
            <a:off x="3096360" y="2967227"/>
            <a:ext cx="626511" cy="4001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accent1"/>
                </a:solidFill>
              </a:rPr>
              <a:t>JRE</a:t>
            </a:r>
            <a:endParaRPr lang="zh-CN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8" name="圆角矩形 1">
            <a:extLst>
              <a:ext uri="{FF2B5EF4-FFF2-40B4-BE49-F238E27FC236}">
                <a16:creationId xmlns:a16="http://schemas.microsoft.com/office/drawing/2014/main" id="{6991F597-373E-4859-8584-92F54460A31C}"/>
              </a:ext>
            </a:extLst>
          </p:cNvPr>
          <p:cNvSpPr/>
          <p:nvPr/>
        </p:nvSpPr>
        <p:spPr>
          <a:xfrm>
            <a:off x="1361510" y="4542261"/>
            <a:ext cx="1029154" cy="1224501"/>
          </a:xfrm>
          <a:prstGeom prst="roundRect">
            <a:avLst/>
          </a:prstGeom>
          <a:solidFill>
            <a:srgbClr val="FB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微软雅黑" pitchFamily="34" charset="-122"/>
            </a:endParaRPr>
          </a:p>
          <a:p>
            <a:pPr algn="ctr"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微软雅黑" pitchFamily="34" charset="-122"/>
            </a:endParaRPr>
          </a:p>
          <a:p>
            <a:pPr algn="ctr"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微软雅黑" pitchFamily="34" charset="-122"/>
            </a:endParaRPr>
          </a:p>
          <a:p>
            <a:pPr algn="ctr"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微软雅黑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642B9A9-35E8-4324-BB65-6BE5E8236B8B}"/>
              </a:ext>
            </a:extLst>
          </p:cNvPr>
          <p:cNvSpPr txBox="1"/>
          <p:nvPr/>
        </p:nvSpPr>
        <p:spPr>
          <a:xfrm>
            <a:off x="1406431" y="4709392"/>
            <a:ext cx="93293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开发工具：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</a:p>
          <a:p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…</a:t>
            </a:r>
            <a:endParaRPr lang="zh-CN" altLang="en-US" sz="1400" dirty="0"/>
          </a:p>
        </p:txBody>
      </p:sp>
      <p:sp>
        <p:nvSpPr>
          <p:cNvPr id="20" name="TextBox 3">
            <a:extLst>
              <a:ext uri="{FF2B5EF4-FFF2-40B4-BE49-F238E27FC236}">
                <a16:creationId xmlns:a16="http://schemas.microsoft.com/office/drawing/2014/main" id="{465A94AD-21E9-432E-9FE6-982E0A548935}"/>
              </a:ext>
            </a:extLst>
          </p:cNvPr>
          <p:cNvSpPr txBox="1"/>
          <p:nvPr/>
        </p:nvSpPr>
        <p:spPr>
          <a:xfrm>
            <a:off x="4940974" y="2568362"/>
            <a:ext cx="4608543" cy="1169551"/>
          </a:xfrm>
          <a:prstGeom prst="rect">
            <a:avLst/>
          </a:prstGeom>
          <a:solidFill>
            <a:srgbClr val="FFFFE4"/>
          </a:solidFill>
          <a:ln w="3175">
            <a:solidFill>
              <a:srgbClr val="91919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class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HelloWorld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{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main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String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[] args) {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"Hello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World 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zh-CN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D1AFEBD-60CF-4B60-BCDE-D2DC3AEE2079}"/>
              </a:ext>
            </a:extLst>
          </p:cNvPr>
          <p:cNvSpPr/>
          <p:nvPr/>
        </p:nvSpPr>
        <p:spPr>
          <a:xfrm>
            <a:off x="5674670" y="3045415"/>
            <a:ext cx="1924216" cy="230833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892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2" grpId="0" animBg="1"/>
      <p:bldP spid="14" grpId="0"/>
      <p:bldP spid="5" grpId="0" animBg="1"/>
      <p:bldP spid="16" grpId="0"/>
      <p:bldP spid="18" grpId="0" animBg="1"/>
      <p:bldP spid="19" grpId="0"/>
      <p:bldP spid="20" grpId="0" animBg="1"/>
      <p:bldP spid="20" grpId="1" animBg="1"/>
      <p:bldP spid="3" grpId="0" animBg="1"/>
      <p:bldP spid="3" grpId="1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3046" y="1182089"/>
            <a:ext cx="10749599" cy="517190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kumimoji="1"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b="0" dirty="0">
                <a:solidFill>
                  <a:srgbClr val="262626"/>
                </a:solidFill>
                <a:latin typeface="Consolas" panose="020B0609020204030204" pitchFamily="49" charset="0"/>
                <a:ea typeface="Alibaba PuHuiTi R" pitchFamily="18" charset="-122"/>
                <a:cs typeface="+mn-cs"/>
              </a:rPr>
              <a:t>一次编译，处处可用。</a:t>
            </a:r>
          </a:p>
        </p:txBody>
      </p:sp>
      <p:sp>
        <p:nvSpPr>
          <p:cNvPr id="37" name="TextBox 2">
            <a:extLst>
              <a:ext uri="{FF2B5EF4-FFF2-40B4-BE49-F238E27FC236}">
                <a16:creationId xmlns:a16="http://schemas.microsoft.com/office/drawing/2014/main" id="{7F808E57-6722-48C4-9CD0-330C6D484E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79596" y="3372619"/>
            <a:ext cx="158014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 dirty="0">
                <a:solidFill>
                  <a:srgbClr val="AD2B26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Class</a:t>
            </a:r>
            <a:r>
              <a:rPr lang="zh-CN" altLang="en-US" sz="1600" dirty="0">
                <a:solidFill>
                  <a:srgbClr val="AD2B26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文件</a:t>
            </a:r>
          </a:p>
        </p:txBody>
      </p:sp>
      <p:pic>
        <p:nvPicPr>
          <p:cNvPr id="39" name="图片 1">
            <a:extLst>
              <a:ext uri="{FF2B5EF4-FFF2-40B4-BE49-F238E27FC236}">
                <a16:creationId xmlns:a16="http://schemas.microsoft.com/office/drawing/2014/main" id="{4E7A7F22-F642-4174-905D-A7D8E6271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1036" y="1368381"/>
            <a:ext cx="2497667" cy="916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图片 2">
            <a:extLst>
              <a:ext uri="{FF2B5EF4-FFF2-40B4-BE49-F238E27FC236}">
                <a16:creationId xmlns:a16="http://schemas.microsoft.com/office/drawing/2014/main" id="{28012538-FA4B-4002-87AB-3398D1FFA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4222" y="2909357"/>
            <a:ext cx="2330451" cy="1039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图片 5">
            <a:extLst>
              <a:ext uri="{FF2B5EF4-FFF2-40B4-BE49-F238E27FC236}">
                <a16:creationId xmlns:a16="http://schemas.microsoft.com/office/drawing/2014/main" id="{D7399FC5-8A14-4C8B-82CC-E759EE91A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674" y="4719197"/>
            <a:ext cx="1892300" cy="1140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131188E7-0B30-4EC4-B63B-60A600433E2F}"/>
              </a:ext>
            </a:extLst>
          </p:cNvPr>
          <p:cNvSpPr/>
          <p:nvPr/>
        </p:nvSpPr>
        <p:spPr>
          <a:xfrm>
            <a:off x="7266664" y="1425745"/>
            <a:ext cx="1921933" cy="768349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Windows</a:t>
            </a: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版</a:t>
            </a:r>
            <a:endParaRPr lang="en-US" altLang="zh-CN" sz="1400" dirty="0"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ctr">
              <a:defRPr/>
            </a:pP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JVM</a:t>
            </a: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虚拟机</a:t>
            </a: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89D3B940-49C5-4CF8-A70E-609F98F19730}"/>
              </a:ext>
            </a:extLst>
          </p:cNvPr>
          <p:cNvSpPr/>
          <p:nvPr/>
        </p:nvSpPr>
        <p:spPr>
          <a:xfrm>
            <a:off x="7279812" y="3128433"/>
            <a:ext cx="1921933" cy="768349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Linux</a:t>
            </a: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版</a:t>
            </a:r>
            <a:endParaRPr lang="en-US" altLang="zh-CN" sz="1400" dirty="0"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ctr">
              <a:defRPr/>
            </a:pP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JVM</a:t>
            </a: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虚拟机</a:t>
            </a: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670513EC-EF04-45B9-B637-FD109B2BBB0C}"/>
              </a:ext>
            </a:extLst>
          </p:cNvPr>
          <p:cNvSpPr/>
          <p:nvPr/>
        </p:nvSpPr>
        <p:spPr>
          <a:xfrm>
            <a:off x="7304749" y="4825367"/>
            <a:ext cx="1921933" cy="768349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MacOS</a:t>
            </a: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版</a:t>
            </a:r>
            <a:endParaRPr lang="en-US" altLang="zh-CN" sz="1400" dirty="0"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ctr">
              <a:defRPr/>
            </a:pP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JVM</a:t>
            </a: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虚拟机</a:t>
            </a: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28546152-EB2C-4FAB-BD91-53A723249379}"/>
              </a:ext>
            </a:extLst>
          </p:cNvPr>
          <p:cNvCxnSpPr>
            <a:cxnSpLocks/>
          </p:cNvCxnSpPr>
          <p:nvPr/>
        </p:nvCxnSpPr>
        <p:spPr>
          <a:xfrm flipV="1">
            <a:off x="5196232" y="1840292"/>
            <a:ext cx="657490" cy="12881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2BF09ED1-15A6-4FC3-A2F8-5363AE6FF493}"/>
              </a:ext>
            </a:extLst>
          </p:cNvPr>
          <p:cNvCxnSpPr>
            <a:cxnSpLocks/>
          </p:cNvCxnSpPr>
          <p:nvPr/>
        </p:nvCxnSpPr>
        <p:spPr>
          <a:xfrm>
            <a:off x="5191414" y="3512607"/>
            <a:ext cx="1113693" cy="0"/>
          </a:xfrm>
          <a:prstGeom prst="line">
            <a:avLst/>
          </a:prstGeom>
          <a:ln w="254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408E790-9D6D-4757-A713-94C4077AEBEC}"/>
              </a:ext>
            </a:extLst>
          </p:cNvPr>
          <p:cNvCxnSpPr>
            <a:cxnSpLocks/>
          </p:cNvCxnSpPr>
          <p:nvPr/>
        </p:nvCxnSpPr>
        <p:spPr>
          <a:xfrm>
            <a:off x="5100019" y="3733648"/>
            <a:ext cx="878749" cy="1475893"/>
          </a:xfrm>
          <a:prstGeom prst="line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4D92DA32-5CF2-493C-9B49-AE95B58FE128}"/>
              </a:ext>
            </a:extLst>
          </p:cNvPr>
          <p:cNvCxnSpPr/>
          <p:nvPr/>
        </p:nvCxnSpPr>
        <p:spPr>
          <a:xfrm>
            <a:off x="5853722" y="1826639"/>
            <a:ext cx="124883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8217D0A4-424D-45BE-B4F5-C5F5D298C63C}"/>
              </a:ext>
            </a:extLst>
          </p:cNvPr>
          <p:cNvCxnSpPr>
            <a:cxnSpLocks/>
          </p:cNvCxnSpPr>
          <p:nvPr/>
        </p:nvCxnSpPr>
        <p:spPr>
          <a:xfrm>
            <a:off x="6221031" y="3512607"/>
            <a:ext cx="1045633" cy="0"/>
          </a:xfrm>
          <a:prstGeom prst="straightConnector1">
            <a:avLst/>
          </a:prstGeom>
          <a:ln w="254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99D1F5F8-B0EA-4BF9-B961-5D328F7CDADA}"/>
              </a:ext>
            </a:extLst>
          </p:cNvPr>
          <p:cNvCxnSpPr>
            <a:cxnSpLocks/>
          </p:cNvCxnSpPr>
          <p:nvPr/>
        </p:nvCxnSpPr>
        <p:spPr>
          <a:xfrm>
            <a:off x="5978768" y="5209541"/>
            <a:ext cx="1123787" cy="0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占位符 3">
            <a:extLst>
              <a:ext uri="{FF2B5EF4-FFF2-40B4-BE49-F238E27FC236}">
                <a16:creationId xmlns:a16="http://schemas.microsoft.com/office/drawing/2014/main" id="{AD6E2203-2388-43C1-A71D-E3B90B11903F}"/>
              </a:ext>
            </a:extLst>
          </p:cNvPr>
          <p:cNvSpPr txBox="1">
            <a:spLocks/>
          </p:cNvSpPr>
          <p:nvPr/>
        </p:nvSpPr>
        <p:spPr>
          <a:xfrm>
            <a:off x="710881" y="940081"/>
            <a:ext cx="2934392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Java</a:t>
            </a:r>
            <a:r>
              <a:rPr kumimoji="1" lang="zh-CN" altLang="en-US" dirty="0"/>
              <a:t>的跨平台、工作原理</a:t>
            </a:r>
          </a:p>
        </p:txBody>
      </p:sp>
      <p:grpSp>
        <p:nvGrpSpPr>
          <p:cNvPr id="21" name="组合 3">
            <a:extLst>
              <a:ext uri="{FF2B5EF4-FFF2-40B4-BE49-F238E27FC236}">
                <a16:creationId xmlns:a16="http://schemas.microsoft.com/office/drawing/2014/main" id="{A4147B09-CA87-4EEE-AD12-A428E4FE063B}"/>
              </a:ext>
            </a:extLst>
          </p:cNvPr>
          <p:cNvGrpSpPr>
            <a:grpSpLocks/>
          </p:cNvGrpSpPr>
          <p:nvPr/>
        </p:nvGrpSpPr>
        <p:grpSpPr bwMode="auto">
          <a:xfrm>
            <a:off x="461357" y="2983114"/>
            <a:ext cx="2149286" cy="891771"/>
            <a:chOff x="6318238" y="815581"/>
            <a:chExt cx="2336053" cy="780185"/>
          </a:xfrm>
        </p:grpSpPr>
        <p:pic>
          <p:nvPicPr>
            <p:cNvPr id="22" name="Picture 9" descr="C:\Users\admin\Desktop\816222-20150928161843261-1576526614.png">
              <a:extLst>
                <a:ext uri="{FF2B5EF4-FFF2-40B4-BE49-F238E27FC236}">
                  <a16:creationId xmlns:a16="http://schemas.microsoft.com/office/drawing/2014/main" id="{A9D79C6F-1E82-4AFB-B418-8642D5D5C5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8238" y="815581"/>
              <a:ext cx="1304925" cy="780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" name="TextBox 2">
              <a:extLst>
                <a:ext uri="{FF2B5EF4-FFF2-40B4-BE49-F238E27FC236}">
                  <a16:creationId xmlns:a16="http://schemas.microsoft.com/office/drawing/2014/main" id="{41153285-D22A-4B76-A906-CF3C80A6C1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84725" y="1129421"/>
              <a:ext cx="1369566" cy="3500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000" dirty="0">
                  <a:solidFill>
                    <a:srgbClr val="AD2B26"/>
                  </a:solidFill>
                  <a:latin typeface="Consolas" panose="020B0609020204030204" pitchFamily="49" charset="0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Java</a:t>
              </a:r>
              <a:r>
                <a:rPr lang="zh-CN" altLang="en-US" sz="2000" dirty="0">
                  <a:solidFill>
                    <a:srgbClr val="AD2B26"/>
                  </a:solidFill>
                  <a:latin typeface="Consolas" panose="020B0609020204030204" pitchFamily="49" charset="0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程序</a:t>
              </a:r>
            </a:p>
          </p:txBody>
        </p:sp>
      </p:grp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AA92A8A2-DDE0-4290-8ED6-560493A86F1F}"/>
              </a:ext>
            </a:extLst>
          </p:cNvPr>
          <p:cNvCxnSpPr>
            <a:cxnSpLocks/>
            <a:stCxn id="24" idx="3"/>
            <a:endCxn id="37" idx="1"/>
          </p:cNvCxnSpPr>
          <p:nvPr/>
        </p:nvCxnSpPr>
        <p:spPr>
          <a:xfrm>
            <a:off x="2610643" y="3541896"/>
            <a:ext cx="1368953" cy="0"/>
          </a:xfrm>
          <a:prstGeom prst="straightConnector1">
            <a:avLst/>
          </a:prstGeom>
          <a:ln w="254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30972298-7973-4A24-B004-86240F6CF4F3}"/>
              </a:ext>
            </a:extLst>
          </p:cNvPr>
          <p:cNvSpPr txBox="1"/>
          <p:nvPr/>
        </p:nvSpPr>
        <p:spPr>
          <a:xfrm>
            <a:off x="2666816" y="3087926"/>
            <a:ext cx="12996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dirty="0" err="1">
                <a:solidFill>
                  <a:srgbClr val="262626"/>
                </a:solidFill>
                <a:latin typeface="Consolas" panose="020B0609020204030204" pitchFamily="49" charset="0"/>
                <a:ea typeface="Alibaba PuHuiTi R" pitchFamily="18" charset="-122"/>
                <a:cs typeface="+mn-cs"/>
              </a:rPr>
              <a:t>javac</a:t>
            </a:r>
            <a:r>
              <a:rPr lang="zh-CN" altLang="en-US" sz="1800" b="0" dirty="0">
                <a:solidFill>
                  <a:srgbClr val="262626"/>
                </a:solidFill>
                <a:latin typeface="Consolas" panose="020B0609020204030204" pitchFamily="49" charset="0"/>
                <a:ea typeface="Alibaba PuHuiTi R" pitchFamily="18" charset="-122"/>
                <a:cs typeface="+mn-cs"/>
              </a:rPr>
              <a:t>编译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2612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42" grpId="0" animBg="1"/>
      <p:bldP spid="43" grpId="0" animBg="1"/>
      <p:bldP spid="44" grpId="0" animBg="1"/>
      <p:bldP spid="33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0856" y="1378754"/>
            <a:ext cx="7701144" cy="4511040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lang="en-US" altLang="zh-CN" sz="1600" dirty="0"/>
              <a:t>JDK</a:t>
            </a:r>
            <a:r>
              <a:rPr lang="zh-CN" altLang="en-US" sz="1600" dirty="0"/>
              <a:t>有哪些组成啊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？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781035" lvl="1" indent="-1714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JVM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虚拟机：真正运行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程序的地方。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781035" lvl="1" indent="-1714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核心类库：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自己写好的一些程序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,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给咱们的程序调用的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781035" lvl="1" indent="-1714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开发工具：</a:t>
            </a:r>
            <a:r>
              <a:rPr lang="en-US" altLang="zh-CN" sz="1600" dirty="0" err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…</a:t>
            </a:r>
            <a:endParaRPr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1600" dirty="0"/>
              <a:t>Java</a:t>
            </a:r>
            <a:r>
              <a:rPr lang="zh-CN" altLang="en-US" sz="1600" dirty="0"/>
              <a:t>的跨平台是什么含义，</a:t>
            </a:r>
            <a:r>
              <a:rPr lang="en-US" altLang="zh-CN" sz="1600" dirty="0"/>
              <a:t>Java</a:t>
            </a:r>
            <a:r>
              <a:rPr lang="zh-CN" altLang="en-US" sz="1600" dirty="0"/>
              <a:t>如何实现跨平台的？</a:t>
            </a:r>
            <a:endParaRPr lang="en-US" altLang="zh-CN" sz="1600" dirty="0"/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一次编译、处处可用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我们的程序只需要开发一次，就可以在各种安装了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JVM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的系统平台上运行。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9BDEB07-9BCA-4130-9D72-B5B8146020EC}"/>
              </a:ext>
            </a:extLst>
          </p:cNvPr>
          <p:cNvSpPr txBox="1">
            <a:spLocks/>
          </p:cNvSpPr>
          <p:nvPr/>
        </p:nvSpPr>
        <p:spPr>
          <a:xfrm>
            <a:off x="627753" y="244189"/>
            <a:ext cx="8771021" cy="51719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Alibaba PuHuiTi B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2635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2219" y="1475398"/>
            <a:ext cx="5973761" cy="425640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lang="en-US" altLang="zh-CN" sz="1600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开发环境的准备：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简介、安装、常用命令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入门程序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-HelloWorld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HelloWorld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程序常见问题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程序的执行原理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JRE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、跨平台原理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安装后</a:t>
            </a:r>
            <a:r>
              <a:rPr kumimoji="1"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</a:t>
            </a:r>
            <a:r>
              <a:rPr kumimoji="1"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Java_home</a:t>
            </a: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buNone/>
            </a:pP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09291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1828" y="936884"/>
            <a:ext cx="10749599" cy="517190"/>
          </a:xfrm>
        </p:spPr>
        <p:txBody>
          <a:bodyPr/>
          <a:lstStyle/>
          <a:p>
            <a:r>
              <a:rPr kumimoji="1" lang="en-US" altLang="zh-CN" dirty="0"/>
              <a:t>Path</a:t>
            </a:r>
            <a:r>
              <a:rPr kumimoji="1" lang="zh-CN" altLang="en-US" dirty="0"/>
              <a:t>环境变量</a:t>
            </a:r>
            <a:endParaRPr kumimoji="1" lang="en-US" altLang="zh-CN" dirty="0"/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981A8551-5DC4-491C-9272-9B0353263EF6}"/>
              </a:ext>
            </a:extLst>
          </p:cNvPr>
          <p:cNvSpPr txBox="1"/>
          <p:nvPr/>
        </p:nvSpPr>
        <p:spPr>
          <a:xfrm>
            <a:off x="822005" y="1532315"/>
            <a:ext cx="9208685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环境变量用于记住程序路径，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方便在命令行窗口的任意目录启动程序。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33D6008-758F-4539-8E58-0656DB94CCCB}"/>
              </a:ext>
            </a:extLst>
          </p:cNvPr>
          <p:cNvSpPr txBox="1"/>
          <p:nvPr/>
        </p:nvSpPr>
        <p:spPr>
          <a:xfrm>
            <a:off x="1175468" y="2898775"/>
            <a:ext cx="7991417" cy="385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lang="zh-CN" altLang="en-US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环境变量的位置在：我的电脑  </a:t>
            </a:r>
            <a:r>
              <a:rPr lang="en-US" altLang="zh-CN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-&gt; </a:t>
            </a:r>
            <a:r>
              <a:rPr lang="zh-CN" altLang="en-US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属性 </a:t>
            </a:r>
            <a:r>
              <a:rPr lang="en-US" altLang="zh-CN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-&gt; </a:t>
            </a:r>
            <a:r>
              <a:rPr lang="zh-CN" altLang="en-US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高级系统设置  </a:t>
            </a:r>
            <a:r>
              <a:rPr lang="en-US" altLang="zh-CN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-&gt; </a:t>
            </a:r>
            <a:r>
              <a:rPr lang="zh-CN" altLang="en-US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高级 </a:t>
            </a:r>
            <a:r>
              <a:rPr lang="en-US" altLang="zh-CN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-&gt; </a:t>
            </a:r>
            <a:r>
              <a:rPr lang="zh-CN" altLang="en-US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环境变量。</a:t>
            </a:r>
            <a:endParaRPr lang="en-US" altLang="zh-CN" sz="14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B143060-46F5-49E0-A328-67FC32BA0BD3}"/>
              </a:ext>
            </a:extLst>
          </p:cNvPr>
          <p:cNvSpPr txBox="1"/>
          <p:nvPr/>
        </p:nvSpPr>
        <p:spPr>
          <a:xfrm>
            <a:off x="2183086" y="2290290"/>
            <a:ext cx="3423993" cy="4305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在命令行窗口的任意目录下启动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QQ</a:t>
            </a:r>
            <a:endParaRPr lang="zh-CN" altLang="en-US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981A8551-5DC4-491C-9272-9B0353263EF6}"/>
              </a:ext>
            </a:extLst>
          </p:cNvPr>
          <p:cNvSpPr txBox="1"/>
          <p:nvPr/>
        </p:nvSpPr>
        <p:spPr>
          <a:xfrm>
            <a:off x="822005" y="3596949"/>
            <a:ext cx="9292054" cy="984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lang="zh-CN" altLang="en-US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环境变量的原理</a:t>
            </a:r>
            <a:endParaRPr lang="en-US" altLang="zh-CN" b="1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当我们在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中配置某个程序路径后，启动命令行窗口启动程时，是如何去找该程序的。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4BD7F47-670F-416B-A91F-1CE17BF2D39D}"/>
              </a:ext>
            </a:extLst>
          </p:cNvPr>
          <p:cNvSpPr/>
          <p:nvPr/>
        </p:nvSpPr>
        <p:spPr>
          <a:xfrm>
            <a:off x="1175468" y="2155649"/>
            <a:ext cx="4485861" cy="712131"/>
          </a:xfrm>
          <a:prstGeom prst="rect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818FDB6-28E6-4E60-9DDC-2486E782B7A2}"/>
              </a:ext>
            </a:extLst>
          </p:cNvPr>
          <p:cNvSpPr/>
          <p:nvPr/>
        </p:nvSpPr>
        <p:spPr>
          <a:xfrm>
            <a:off x="1075540" y="2228119"/>
            <a:ext cx="1053296" cy="300942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举例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5A6213C2-A358-47E8-8228-079769A0C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05" y="4671936"/>
            <a:ext cx="9166885" cy="157112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4DC92A3-0730-4DB6-93E5-9D8C3180C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867" y="2478433"/>
            <a:ext cx="4124325" cy="100965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64C2C98-162D-4C42-B7A7-8B489A2BF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133" y="2478433"/>
            <a:ext cx="3845214" cy="111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023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  <p:bldP spid="12" grpId="0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B5408DAD-86F7-4D5E-BA92-B6A85FDA5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239" y="1299486"/>
            <a:ext cx="4735198" cy="261281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38E534B-70E6-480E-9FE3-0BCFAEF7C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573" y="2441538"/>
            <a:ext cx="4775159" cy="2802296"/>
          </a:xfrm>
          <a:prstGeom prst="rect">
            <a:avLst/>
          </a:prstGeom>
        </p:spPr>
      </p:pic>
      <p:pic>
        <p:nvPicPr>
          <p:cNvPr id="12" name="图片 8">
            <a:extLst>
              <a:ext uri="{FF2B5EF4-FFF2-40B4-BE49-F238E27FC236}">
                <a16:creationId xmlns:a16="http://schemas.microsoft.com/office/drawing/2014/main" id="{56DFF9FA-664D-4FA1-BDCB-41441B7C19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7587" y="871088"/>
            <a:ext cx="4661847" cy="376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008A32B-27B9-47E8-BDF8-2AB061BB50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7386" y="3531790"/>
            <a:ext cx="6115050" cy="2638425"/>
          </a:xfrm>
          <a:prstGeom prst="rect">
            <a:avLst/>
          </a:prstGeom>
        </p:spPr>
      </p:pic>
      <p:sp>
        <p:nvSpPr>
          <p:cNvPr id="7" name="文本占位符 9">
            <a:extLst>
              <a:ext uri="{FF2B5EF4-FFF2-40B4-BE49-F238E27FC236}">
                <a16:creationId xmlns:a16="http://schemas.microsoft.com/office/drawing/2014/main" id="{55E67334-CB05-207D-6CCA-3A448F0532E3}"/>
              </a:ext>
            </a:extLst>
          </p:cNvPr>
          <p:cNvSpPr txBox="1"/>
          <p:nvPr/>
        </p:nvSpPr>
        <p:spPr>
          <a:xfrm>
            <a:off x="1740699" y="5603009"/>
            <a:ext cx="2109540" cy="337355"/>
          </a:xfrm>
          <a:prstGeom prst="rect">
            <a:avLst/>
          </a:prstGeom>
        </p:spPr>
        <p:txBody>
          <a:bodyPr anchor="ctr" anchorCtr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None/>
              <a:defRPr sz="1600" b="1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800040101010101" pitchFamily="49" charset="-122"/>
                <a:ea typeface="黑体" panose="0201080004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8565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rgbClr val="C00000"/>
                </a:solidFill>
              </a:rPr>
              <a:t>企业级应用开发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97DC87C-A534-1C7A-ABD7-C040DF068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929" y="1086313"/>
            <a:ext cx="2407224" cy="517190"/>
          </a:xfrm>
        </p:spPr>
        <p:txBody>
          <a:bodyPr anchor="ctr" anchorCtr="0"/>
          <a:lstStyle/>
          <a:p>
            <a:r>
              <a:rPr lang="en-US" altLang="zh-CN" sz="2000" dirty="0">
                <a:solidFill>
                  <a:srgbClr val="AD2A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2000" dirty="0">
                <a:solidFill>
                  <a:srgbClr val="AD2A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能做什么？</a:t>
            </a:r>
          </a:p>
        </p:txBody>
      </p:sp>
    </p:spTree>
    <p:extLst>
      <p:ext uri="{BB962C8B-B14F-4D97-AF65-F5344CB8AC3E}">
        <p14:creationId xmlns:p14="http://schemas.microsoft.com/office/powerpoint/2010/main" val="1718240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3">
            <a:extLst>
              <a:ext uri="{FF2B5EF4-FFF2-40B4-BE49-F238E27FC236}">
                <a16:creationId xmlns:a16="http://schemas.microsoft.com/office/drawing/2014/main" id="{0EF4F4E5-CD46-445E-8E77-86CBE6558F79}"/>
              </a:ext>
            </a:extLst>
          </p:cNvPr>
          <p:cNvSpPr txBox="1">
            <a:spLocks/>
          </p:cNvSpPr>
          <p:nvPr/>
        </p:nvSpPr>
        <p:spPr>
          <a:xfrm>
            <a:off x="731521" y="946616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为</a:t>
            </a:r>
            <a:r>
              <a:rPr kumimoji="1" lang="en-US" altLang="zh-CN" dirty="0"/>
              <a:t>java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javac</a:t>
            </a:r>
            <a:r>
              <a:rPr kumimoji="1" lang="zh-CN" altLang="en-US" dirty="0"/>
              <a:t>配置</a:t>
            </a:r>
            <a:r>
              <a:rPr kumimoji="1" lang="en-US" altLang="zh-CN" dirty="0"/>
              <a:t>Path</a:t>
            </a:r>
            <a:r>
              <a:rPr kumimoji="1" lang="zh-CN" altLang="en-US" dirty="0"/>
              <a:t>的注意事项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150D492-C8C5-43BD-91F2-9DD3D395D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035" y="1607375"/>
            <a:ext cx="4548765" cy="348056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5CB3B4D-A1BD-4678-961E-3552E8C91B68}"/>
              </a:ext>
            </a:extLst>
          </p:cNvPr>
          <p:cNvSpPr txBox="1"/>
          <p:nvPr/>
        </p:nvSpPr>
        <p:spPr>
          <a:xfrm>
            <a:off x="731521" y="5087937"/>
            <a:ext cx="5929410" cy="519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命令行窗口的任意目录可以使用</a:t>
            </a:r>
            <a:r>
              <a:rPr lang="en-US" altLang="zh-CN" sz="1600" dirty="0" err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zh-CN" altLang="en-US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6747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88B34F51-03FD-44C7-9657-C2CA0A9BBBB4}"/>
              </a:ext>
            </a:extLst>
          </p:cNvPr>
          <p:cNvSpPr txBox="1"/>
          <p:nvPr/>
        </p:nvSpPr>
        <p:spPr>
          <a:xfrm>
            <a:off x="1047002" y="2437219"/>
            <a:ext cx="3074881" cy="427105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  D:\soft\java\jdk-17\bin</a:t>
            </a:r>
          </a:p>
        </p:txBody>
      </p:sp>
      <p:sp>
        <p:nvSpPr>
          <p:cNvPr id="11" name="文本占位符 3">
            <a:extLst>
              <a:ext uri="{FF2B5EF4-FFF2-40B4-BE49-F238E27FC236}">
                <a16:creationId xmlns:a16="http://schemas.microsoft.com/office/drawing/2014/main" id="{0EF4F4E5-CD46-445E-8E77-86CBE6558F79}"/>
              </a:ext>
            </a:extLst>
          </p:cNvPr>
          <p:cNvSpPr txBox="1">
            <a:spLocks/>
          </p:cNvSpPr>
          <p:nvPr/>
        </p:nvSpPr>
        <p:spPr>
          <a:xfrm>
            <a:off x="731521" y="946616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为</a:t>
            </a:r>
            <a:r>
              <a:rPr kumimoji="1" lang="en-US" altLang="zh-CN" dirty="0"/>
              <a:t>java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javac</a:t>
            </a:r>
            <a:r>
              <a:rPr kumimoji="1" lang="zh-CN" altLang="en-US" dirty="0"/>
              <a:t>配置</a:t>
            </a:r>
            <a:r>
              <a:rPr kumimoji="1" lang="en-US" altLang="zh-CN" dirty="0"/>
              <a:t>Path</a:t>
            </a:r>
            <a:r>
              <a:rPr kumimoji="1" lang="zh-CN" altLang="en-US" dirty="0"/>
              <a:t>的注意事项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981A8551-5DC4-491C-9272-9B0353263EF6}"/>
              </a:ext>
            </a:extLst>
          </p:cNvPr>
          <p:cNvSpPr txBox="1"/>
          <p:nvPr/>
        </p:nvSpPr>
        <p:spPr>
          <a:xfrm>
            <a:off x="651885" y="1518487"/>
            <a:ext cx="10749599" cy="8456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目前较新的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安装时会自动配置</a:t>
            </a:r>
            <a:r>
              <a:rPr lang="en-US" altLang="zh-CN" sz="1600" dirty="0" err="1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程序的路径到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环境变量中去 ，因此，</a:t>
            </a:r>
            <a:r>
              <a:rPr lang="en-US" altLang="zh-CN" sz="1600" dirty="0" err="1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可以直接使用。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以前的老版本的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安装的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是没有自动配置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的，此时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必需要自己配置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</a:p>
        </p:txBody>
      </p:sp>
      <p:sp>
        <p:nvSpPr>
          <p:cNvPr id="12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521" y="3272187"/>
            <a:ext cx="6870006" cy="517190"/>
          </a:xfrm>
        </p:spPr>
        <p:txBody>
          <a:bodyPr/>
          <a:lstStyle/>
          <a:p>
            <a:r>
              <a:rPr kumimoji="1" lang="zh-CN" altLang="en-US" dirty="0"/>
              <a:t>从新配置了环境变量后，必须检测是否配置成功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981A8551-5DC4-491C-9272-9B0353263EF6}"/>
              </a:ext>
            </a:extLst>
          </p:cNvPr>
          <p:cNvSpPr txBox="1"/>
          <p:nvPr/>
        </p:nvSpPr>
        <p:spPr>
          <a:xfrm>
            <a:off x="763847" y="3781081"/>
            <a:ext cx="7443834" cy="519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打开命令行窗口，输入</a:t>
            </a:r>
            <a:r>
              <a:rPr lang="en-US" altLang="zh-CN" sz="1600" dirty="0" err="1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–version 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及 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 –version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分别看版本提示。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517ACE4-36C0-457B-82F0-5FBA0FE42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940" y="4434221"/>
            <a:ext cx="7391400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796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2" grpId="0" build="p"/>
      <p:bldP spid="13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8BCB7C6-B13A-4441-B550-018349A32103}"/>
              </a:ext>
            </a:extLst>
          </p:cNvPr>
          <p:cNvSpPr txBox="1"/>
          <p:nvPr/>
        </p:nvSpPr>
        <p:spPr>
          <a:xfrm>
            <a:off x="615781" y="1694039"/>
            <a:ext cx="8996374" cy="427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en-US" altLang="zh-CN" sz="1600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JAVA_HOME</a:t>
            </a:r>
            <a:r>
              <a:rPr lang="zh-CN" altLang="en-US" sz="1600" b="1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告诉操作系统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安装在了哪个位置（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将来其他技术要通过这个环境变量找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CA288D7-C373-4047-98FD-3A75E6B6B4B2}"/>
              </a:ext>
            </a:extLst>
          </p:cNvPr>
          <p:cNvSpPr txBox="1"/>
          <p:nvPr/>
        </p:nvSpPr>
        <p:spPr>
          <a:xfrm>
            <a:off x="964143" y="2316708"/>
            <a:ext cx="3278462" cy="307777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JAVA_HOME  D:\soft\java\jdk-17.0.1</a:t>
            </a:r>
            <a:endParaRPr lang="zh-CN" altLang="en-US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A45E41-8CBD-4153-B29B-99E5472BC04D}"/>
              </a:ext>
            </a:extLst>
          </p:cNvPr>
          <p:cNvSpPr txBox="1"/>
          <p:nvPr/>
        </p:nvSpPr>
        <p:spPr>
          <a:xfrm>
            <a:off x="865299" y="2781311"/>
            <a:ext cx="8746856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600" b="1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注意：较新版本的</a:t>
            </a:r>
            <a:r>
              <a:rPr lang="en-US" altLang="zh-CN" sz="1600" b="1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b="1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只是自动配置了</a:t>
            </a:r>
            <a:r>
              <a:rPr lang="en-US" altLang="zh-CN" sz="1600" b="1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lang="zh-CN" altLang="en-US" sz="1600" b="1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，没有自动配置</a:t>
            </a:r>
            <a:r>
              <a:rPr lang="en-US" altLang="zh-CN" sz="1600" b="1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JAVA_HOME</a:t>
            </a:r>
            <a:r>
              <a:rPr lang="zh-CN" altLang="en-US" sz="1600" b="1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b="1" dirty="0">
              <a:solidFill>
                <a:srgbClr val="AD2B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0" name="文本占位符 3">
            <a:extLst>
              <a:ext uri="{FF2B5EF4-FFF2-40B4-BE49-F238E27FC236}">
                <a16:creationId xmlns:a16="http://schemas.microsoft.com/office/drawing/2014/main" id="{0EF4F4E5-CD46-445E-8E77-86CBE6558F79}"/>
              </a:ext>
            </a:extLst>
          </p:cNvPr>
          <p:cNvSpPr txBox="1">
            <a:spLocks/>
          </p:cNvSpPr>
          <p:nvPr/>
        </p:nvSpPr>
        <p:spPr>
          <a:xfrm>
            <a:off x="635828" y="1069853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配置</a:t>
            </a:r>
            <a:r>
              <a:rPr kumimoji="1" lang="en-US" altLang="zh-CN" dirty="0" err="1"/>
              <a:t>Java_home</a:t>
            </a:r>
            <a:r>
              <a:rPr kumimoji="1" lang="zh-CN" altLang="en-US" dirty="0"/>
              <a:t>环境变量</a:t>
            </a:r>
          </a:p>
        </p:txBody>
      </p:sp>
      <p:sp>
        <p:nvSpPr>
          <p:cNvPr id="11" name="对角圆角矩形 10">
            <a:extLst>
              <a:ext uri="{FF2B5EF4-FFF2-40B4-BE49-F238E27FC236}">
                <a16:creationId xmlns:a16="http://schemas.microsoft.com/office/drawing/2014/main" id="{43EB01BF-7B17-4DC3-B0DA-66949E75354B}"/>
              </a:ext>
            </a:extLst>
          </p:cNvPr>
          <p:cNvSpPr/>
          <p:nvPr/>
        </p:nvSpPr>
        <p:spPr>
          <a:xfrm>
            <a:off x="964142" y="4257495"/>
            <a:ext cx="5030257" cy="1803540"/>
          </a:xfrm>
          <a:prstGeom prst="round2DiagRect">
            <a:avLst/>
          </a:prstGeom>
          <a:solidFill>
            <a:srgbClr val="FFFFFF"/>
          </a:solidFill>
          <a:ln w="6350" cap="flat">
            <a:solidFill>
              <a:schemeClr val="bg1">
                <a:lumMod val="75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3" name="对角圆角矩形 11">
            <a:extLst>
              <a:ext uri="{FF2B5EF4-FFF2-40B4-BE49-F238E27FC236}">
                <a16:creationId xmlns:a16="http://schemas.microsoft.com/office/drawing/2014/main" id="{9FFB9130-7041-4E83-A1AE-B385A1F34017}"/>
              </a:ext>
            </a:extLst>
          </p:cNvPr>
          <p:cNvSpPr/>
          <p:nvPr/>
        </p:nvSpPr>
        <p:spPr>
          <a:xfrm>
            <a:off x="865298" y="4157835"/>
            <a:ext cx="5230701" cy="1803540"/>
          </a:xfrm>
          <a:prstGeom prst="round2DiagRect">
            <a:avLst/>
          </a:prstGeom>
          <a:solidFill>
            <a:srgbClr val="FFFFFF"/>
          </a:solidFill>
          <a:ln w="25400" cap="flat">
            <a:solidFill>
              <a:srgbClr val="AD2A26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E161CE6B-7CF3-4FBD-95BE-5C2320D140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3882" y="3868583"/>
            <a:ext cx="2880000" cy="540000"/>
          </a:xfrm>
          <a:prstGeom prst="rect">
            <a:avLst/>
          </a:prstGeom>
          <a:solidFill>
            <a:srgbClr val="AD2A26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         多学一招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C002175-33D7-40B1-A387-0FC2DF9A8A73}"/>
              </a:ext>
            </a:extLst>
          </p:cNvPr>
          <p:cNvSpPr txBox="1"/>
          <p:nvPr/>
        </p:nvSpPr>
        <p:spPr>
          <a:xfrm>
            <a:off x="1501053" y="4531488"/>
            <a:ext cx="2852063" cy="385298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推荐：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  %JAVA_HOME%\bin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DBEEDFB-48A2-4848-837A-AE46BFC733E6}"/>
              </a:ext>
            </a:extLst>
          </p:cNvPr>
          <p:cNvSpPr txBox="1"/>
          <p:nvPr/>
        </p:nvSpPr>
        <p:spPr>
          <a:xfrm>
            <a:off x="1501053" y="5165353"/>
            <a:ext cx="3693640" cy="385298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不推荐：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 D:\soft\java\jdk-17.0.1\bin</a:t>
            </a:r>
          </a:p>
        </p:txBody>
      </p:sp>
    </p:spTree>
    <p:extLst>
      <p:ext uri="{BB962C8B-B14F-4D97-AF65-F5344CB8AC3E}">
        <p14:creationId xmlns:p14="http://schemas.microsoft.com/office/powerpoint/2010/main" val="206974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/>
      <p:bldP spid="11" grpId="0" animBg="1"/>
      <p:bldP spid="13" grpId="0" animBg="1"/>
      <p:bldP spid="14" grpId="0" animBg="1"/>
      <p:bldP spid="7" grpId="0" animBg="1"/>
      <p:bldP spid="12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A6EF9A-86AE-41DA-8698-06C97C6D90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33163" y="1748889"/>
            <a:ext cx="7215740" cy="3136287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lang="zh-CN" altLang="en-US" dirty="0"/>
              <a:t>什么是</a:t>
            </a:r>
            <a:r>
              <a:rPr lang="en-US" altLang="zh-CN" dirty="0"/>
              <a:t>Path</a:t>
            </a:r>
            <a:r>
              <a:rPr lang="zh-CN" altLang="en-US" dirty="0"/>
              <a:t>环境变量？</a:t>
            </a:r>
            <a:endParaRPr lang="en-US" altLang="zh-CN" dirty="0"/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环境变量用于配置程序的路径。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方便我们在命令行窗口的任意目录启动程序。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</a:pPr>
            <a:r>
              <a:rPr lang="en-US" altLang="zh-CN" dirty="0"/>
              <a:t>JDK</a:t>
            </a:r>
            <a:r>
              <a:rPr lang="zh-CN" altLang="en-US" dirty="0"/>
              <a:t>安装时，环境变量需要注意什么？</a:t>
            </a:r>
            <a:endParaRPr lang="en-US" altLang="zh-CN" dirty="0"/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较新版本的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会自动配置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环境变量，较老的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版本则不会。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建议还是自己配置一下“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”、 “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JAVA_HOME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381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55827" y="1188880"/>
            <a:ext cx="5973761" cy="425640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IntelliJ IDEA </a:t>
            </a:r>
            <a:r>
              <a:rPr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开发工具概述、安装</a:t>
            </a:r>
            <a:endParaRPr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</a:t>
            </a:r>
            <a:r>
              <a:rPr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 </a:t>
            </a:r>
            <a:r>
              <a:rPr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编写第一个</a:t>
            </a:r>
            <a:r>
              <a:rPr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</a:t>
            </a:r>
            <a:endParaRPr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 </a:t>
            </a:r>
            <a:r>
              <a:rPr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字体、主题、背景色设置、快捷键操作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buNone/>
            </a:pP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489149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3">
            <a:extLst>
              <a:ext uri="{FF2B5EF4-FFF2-40B4-BE49-F238E27FC236}">
                <a16:creationId xmlns:a16="http://schemas.microsoft.com/office/drawing/2014/main" id="{F04E3F8F-C575-43A1-9669-0A03D74980AB}"/>
              </a:ext>
            </a:extLst>
          </p:cNvPr>
          <p:cNvSpPr txBox="1"/>
          <p:nvPr/>
        </p:nvSpPr>
        <p:spPr>
          <a:xfrm>
            <a:off x="684970" y="1199511"/>
            <a:ext cx="10822060" cy="4458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kumimoji="1" lang="zh-CN" altLang="en-US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之前的开发工具存在一些问题</a:t>
            </a:r>
            <a:endParaRPr lang="en-US" altLang="zh-CN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文本编辑工具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: 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记事本 、 </a:t>
            </a:r>
            <a:r>
              <a:rPr lang="en-US" altLang="zh-CN" sz="1600" dirty="0" err="1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NotePad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++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en-US" altLang="zh-CN" sz="1600" dirty="0" err="1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EditPlus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 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sublime… 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编写代码时没有错误提醒、没有智能代码提示、需要自己进行编译、执行，功能不够强大。</a:t>
            </a:r>
            <a:endParaRPr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00000"/>
              </a:lnSpc>
              <a:defRPr/>
            </a:pP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00000"/>
              </a:lnSpc>
              <a:defRPr/>
            </a:pPr>
            <a:r>
              <a:rPr lang="zh-CN" altLang="en-US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集成开发环境（</a:t>
            </a:r>
            <a:r>
              <a:rPr lang="en-US" altLang="zh-CN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IDE, Integrated Development Environment </a:t>
            </a:r>
            <a:r>
              <a:rPr lang="zh-CN" altLang="en-US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</a:t>
            </a:r>
            <a:endParaRPr lang="en-US" altLang="zh-CN" sz="14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把代码编写，编译，执行等多种功能综合到一起的开发工具，可以进行代码智能提示，错误提醒，项目管理等等。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常见的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  IDE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工具有：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Eclipse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MyEclipse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IntelliJ IDEA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 err="1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Jbuilder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NetBeans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等。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00000"/>
              </a:lnSpc>
              <a:defRPr/>
            </a:pP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47AAF829-25CF-4296-BB06-E25677DEC9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24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1200" y="4816357"/>
            <a:ext cx="10749599" cy="517190"/>
          </a:xfrm>
        </p:spPr>
        <p:txBody>
          <a:bodyPr/>
          <a:lstStyle/>
          <a:p>
            <a:r>
              <a:rPr kumimoji="1" lang="en-US" altLang="zh-CN" dirty="0"/>
              <a:t>IDEA </a:t>
            </a:r>
            <a:r>
              <a:rPr kumimoji="1" lang="zh-CN" altLang="en-US" dirty="0"/>
              <a:t>的下载、安装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C391FA29-9C79-472F-A1F7-C59B01F241DD}"/>
              </a:ext>
            </a:extLst>
          </p:cNvPr>
          <p:cNvSpPr txBox="1"/>
          <p:nvPr/>
        </p:nvSpPr>
        <p:spPr>
          <a:xfrm>
            <a:off x="721201" y="5322900"/>
            <a:ext cx="8907432" cy="795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下载链接：</a:t>
            </a:r>
            <a:r>
              <a:rPr lang="en-US" altLang="zh-CN" sz="1600" dirty="0">
                <a:solidFill>
                  <a:srgbClr val="0070C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https://www.jetbrains.com/idea/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安装方式：基本上是傻瓜式安装，建议修改安装路径（不要安装在有空格和中文的路径下）。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0008205-9267-498D-BC45-456803E6A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224" y="2686267"/>
            <a:ext cx="5834920" cy="217743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A09F7F0-0DC4-FB37-4CFE-C143F0C4BE44}"/>
              </a:ext>
            </a:extLst>
          </p:cNvPr>
          <p:cNvSpPr txBox="1"/>
          <p:nvPr/>
        </p:nvSpPr>
        <p:spPr>
          <a:xfrm>
            <a:off x="665584" y="1376644"/>
            <a:ext cx="11267336" cy="11268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8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IntelliJ IDEA </a:t>
            </a:r>
            <a:r>
              <a:rPr lang="zh-CN" altLang="en-US" sz="18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一般简称</a:t>
            </a:r>
            <a:r>
              <a:rPr lang="en-US" altLang="zh-CN" sz="18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lang="zh-CN" altLang="en-US" sz="18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</a:t>
            </a:r>
            <a:r>
              <a:rPr lang="zh-CN" altLang="en-US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</a:t>
            </a:r>
            <a:r>
              <a:rPr lang="zh-CN" altLang="en-US" sz="18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代码错误提醒，智能代码补全等多方面表现的都非常优秀，是进行</a:t>
            </a:r>
            <a:r>
              <a:rPr lang="en-US" altLang="zh-CN" sz="18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8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开发时，很多企业首选的开发工具。</a:t>
            </a:r>
            <a:endParaRPr lang="en-US" altLang="zh-CN" sz="18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C7F5EB-5A2B-5263-4A5A-D396E03B5707}"/>
              </a:ext>
            </a:extLst>
          </p:cNvPr>
          <p:cNvSpPr txBox="1"/>
          <p:nvPr/>
        </p:nvSpPr>
        <p:spPr>
          <a:xfrm>
            <a:off x="3557016" y="2391439"/>
            <a:ext cx="2176272" cy="468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8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IntelliJ IDEA</a:t>
            </a:r>
            <a:r>
              <a:rPr lang="zh-CN" altLang="en-US" sz="18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简介</a:t>
            </a:r>
            <a:endParaRPr lang="en-US" altLang="zh-CN" sz="18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707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7037E-7 L -0.2362 -0.2148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0" y="-10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968495A-3E7D-644A-9FE8-5D1024F23E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56112" y="1875414"/>
            <a:ext cx="5198384" cy="517190"/>
          </a:xfrm>
        </p:spPr>
        <p:txBody>
          <a:bodyPr/>
          <a:lstStyle/>
          <a:p>
            <a:r>
              <a:rPr lang="en-US" altLang="zh-CN" dirty="0"/>
              <a:t>10</a:t>
            </a:r>
            <a:r>
              <a:rPr lang="zh-CN" altLang="en-US" dirty="0"/>
              <a:t>分钟，在自己的机器上安装</a:t>
            </a:r>
            <a:r>
              <a:rPr lang="en-US" altLang="zh-CN" dirty="0"/>
              <a:t>idea</a:t>
            </a:r>
            <a:r>
              <a:rPr lang="zh-CN" altLang="en-US" dirty="0"/>
              <a:t>！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5CEAD5F-2541-E64F-715C-F9FAB11488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3280" y="2706507"/>
            <a:ext cx="6119560" cy="228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11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55827" y="1398430"/>
            <a:ext cx="5973761" cy="425640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IntelliJ IDEA 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开发工具概述、安装</a:t>
            </a:r>
            <a:endParaRPr lang="en-US" altLang="zh-CN" sz="1600" b="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</a:t>
            </a:r>
            <a:r>
              <a:rPr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 </a:t>
            </a:r>
            <a:r>
              <a:rPr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开发第一个</a:t>
            </a:r>
            <a:r>
              <a:rPr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</a:t>
            </a:r>
            <a:endParaRPr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 </a:t>
            </a:r>
            <a:r>
              <a:rPr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字体、主题、背景色设置、快捷键操作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buNone/>
            </a:pP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212578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3708F9-4429-41EE-BE9E-F02FF22D3F6D}"/>
              </a:ext>
            </a:extLst>
          </p:cNvPr>
          <p:cNvSpPr txBox="1"/>
          <p:nvPr/>
        </p:nvSpPr>
        <p:spPr>
          <a:xfrm>
            <a:off x="575386" y="1147605"/>
            <a:ext cx="2904578" cy="468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管理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程序的结构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82702F5E-F291-4190-8A38-E98E11DE62CE}"/>
              </a:ext>
            </a:extLst>
          </p:cNvPr>
          <p:cNvSpPr txBox="1"/>
          <p:nvPr/>
        </p:nvSpPr>
        <p:spPr>
          <a:xfrm>
            <a:off x="561082" y="1582460"/>
            <a:ext cx="2974114" cy="2458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708" lvl="4" indent="-357708">
              <a:lnSpc>
                <a:spcPct val="250000"/>
              </a:lnSpc>
              <a:buFont typeface="Wingdings" pitchFamily="2" charset="2"/>
              <a:buChar char="l"/>
              <a:defRPr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（项目、工程）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250000"/>
              </a:lnSpc>
              <a:buFont typeface="Wingdings" pitchFamily="2" charset="2"/>
              <a:buChar char="l"/>
              <a:defRPr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module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（模块）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250000"/>
              </a:lnSpc>
              <a:buFont typeface="Wingdings" pitchFamily="2" charset="2"/>
              <a:buChar char="l"/>
              <a:defRPr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package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（包）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250000"/>
              </a:lnSpc>
              <a:buFont typeface="Wingdings" pitchFamily="2" charset="2"/>
              <a:buChar char="l"/>
              <a:defRPr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class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（类）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436F03-2488-1C10-67C0-71744A96F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139" y="5710395"/>
            <a:ext cx="7862249" cy="44775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46EA609-1DC6-63BD-EC9C-44D33C3126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0146" y="1065475"/>
            <a:ext cx="3691807" cy="2604052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76CBD562-EF48-2A9E-29E1-510661CD69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263" y="995538"/>
            <a:ext cx="3691808" cy="2604052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A7B6461F-7F54-998A-CBE3-3D0E6F2C05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850" y="1661772"/>
            <a:ext cx="4403913" cy="3106343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FDECF128-797B-6D0E-2A85-23F16A7686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394" y="1912918"/>
            <a:ext cx="3691808" cy="2604052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663333C4-B9F9-5A32-5B4E-F5B35E6D4351}"/>
              </a:ext>
            </a:extLst>
          </p:cNvPr>
          <p:cNvSpPr/>
          <p:nvPr/>
        </p:nvSpPr>
        <p:spPr>
          <a:xfrm>
            <a:off x="4357315" y="1065475"/>
            <a:ext cx="5669280" cy="4216808"/>
          </a:xfrm>
          <a:prstGeom prst="rect">
            <a:avLst/>
          </a:prstGeom>
          <a:noFill/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A9B0C5EB-FB31-656A-B201-DDC7957326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844" y="4484246"/>
            <a:ext cx="990221" cy="9216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B8959DE8-62F0-4069-AA22-1A0204501766}"/>
              </a:ext>
            </a:extLst>
          </p:cNvPr>
          <p:cNvSpPr txBox="1"/>
          <p:nvPr/>
        </p:nvSpPr>
        <p:spPr>
          <a:xfrm>
            <a:off x="710880" y="1635973"/>
            <a:ext cx="91357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1600" dirty="0">
              <a:solidFill>
                <a:srgbClr val="C00000"/>
              </a:solidFill>
              <a:latin typeface="Consolas" panose="020B0609020204030204" pitchFamily="49" charset="0"/>
              <a:ea typeface="Alibaba PuHuiTi R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1600" dirty="0">
              <a:solidFill>
                <a:srgbClr val="262626"/>
              </a:solidFill>
              <a:latin typeface="Consolas" panose="020B0609020204030204" pitchFamily="49" charset="0"/>
              <a:ea typeface="Alibaba PuHuiTi R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1600" dirty="0">
              <a:solidFill>
                <a:srgbClr val="262626"/>
              </a:solidFill>
              <a:latin typeface="Consolas" panose="020B0609020204030204" pitchFamily="49" charset="0"/>
              <a:ea typeface="Alibaba PuHuiTi R" pitchFamily="18" charset="-122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F773E887-C0CC-423C-B0F5-EC6C0CD258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590206"/>
              </p:ext>
            </p:extLst>
          </p:nvPr>
        </p:nvGraphicFramePr>
        <p:xfrm>
          <a:off x="767237" y="1752629"/>
          <a:ext cx="9545605" cy="2402949"/>
        </p:xfrm>
        <a:graphic>
          <a:graphicData uri="http://schemas.openxmlformats.org/drawingml/2006/table">
            <a:tbl>
              <a:tblPr/>
              <a:tblGrid>
                <a:gridCol w="4445434">
                  <a:extLst>
                    <a:ext uri="{9D8B030D-6E8A-4147-A177-3AD203B41FA5}">
                      <a16:colId xmlns:a16="http://schemas.microsoft.com/office/drawing/2014/main" val="3104843445"/>
                    </a:ext>
                  </a:extLst>
                </a:gridCol>
                <a:gridCol w="5100171">
                  <a:extLst>
                    <a:ext uri="{9D8B030D-6E8A-4147-A177-3AD203B41FA5}">
                      <a16:colId xmlns:a16="http://schemas.microsoft.com/office/drawing/2014/main" val="1616802852"/>
                    </a:ext>
                  </a:extLst>
                </a:gridCol>
              </a:tblGrid>
              <a:tr h="60405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技术体系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说明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088081"/>
                  </a:ext>
                </a:extLst>
              </a:tr>
              <a:tr h="61710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1400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Java SE(Java Standard Edition):</a:t>
                      </a:r>
                      <a:r>
                        <a:rPr lang="zh-CN" altLang="en-US" sz="1400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标准版</a:t>
                      </a:r>
                      <a:endParaRPr lang="en-US" altLang="zh-CN" sz="1400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ea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Java</a:t>
                      </a: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技术的核心和基础</a:t>
                      </a:r>
                      <a:endParaRPr lang="en-US" altLang="zh-CN" sz="1400" kern="1200" dirty="0">
                        <a:solidFill>
                          <a:schemeClr val="tx1"/>
                        </a:solidFill>
                        <a:latin typeface="微软雅黑" pitchFamily="34" charset="-122"/>
                        <a:ea typeface="Alibaba PuHuiTi R"/>
                        <a:cs typeface="+mn-cs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5259530"/>
                  </a:ext>
                </a:extLst>
              </a:tr>
              <a:tr h="60845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zh-CN" sz="1400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Java EE(Java Enterprise Edition):</a:t>
                      </a:r>
                      <a:r>
                        <a:rPr lang="zh-CN" altLang="en-US" sz="1400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企业版</a:t>
                      </a:r>
                      <a:endParaRPr lang="en-US" altLang="zh-CN" sz="1400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ea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企业级应用开发的一套</a:t>
                      </a:r>
                      <a:r>
                        <a:rPr lang="zh-CN" altLang="en-US" sz="1400" kern="1200" dirty="0">
                          <a:solidFill>
                            <a:srgbClr val="AD2B26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解决方案</a:t>
                      </a:r>
                      <a:endParaRPr lang="en-US" altLang="zh-CN" sz="1400" kern="1200" dirty="0">
                        <a:solidFill>
                          <a:srgbClr val="AD2B26"/>
                        </a:solidFill>
                        <a:latin typeface="微软雅黑" pitchFamily="34" charset="-122"/>
                        <a:ea typeface="Alibaba PuHuiTi R"/>
                        <a:cs typeface="+mn-cs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9449824"/>
                  </a:ext>
                </a:extLst>
              </a:tr>
              <a:tr h="573333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zh-CN" sz="1400" dirty="0">
                          <a:solidFill>
                            <a:srgbClr val="262626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Java ME(Java Micro Edition):</a:t>
                      </a:r>
                      <a:r>
                        <a:rPr lang="zh-CN" altLang="en-US" sz="1400" dirty="0">
                          <a:solidFill>
                            <a:srgbClr val="262626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小型版</a:t>
                      </a:r>
                      <a:endParaRPr lang="en-US" altLang="zh-CN" sz="1400" dirty="0">
                        <a:solidFill>
                          <a:srgbClr val="262626"/>
                        </a:solidFill>
                        <a:latin typeface="Consolas" panose="020B0609020204030204" pitchFamily="49" charset="0"/>
                        <a:ea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针对移动设备应用的</a:t>
                      </a:r>
                      <a:r>
                        <a:rPr lang="zh-CN" altLang="en-US" sz="1400" kern="1200" dirty="0">
                          <a:solidFill>
                            <a:srgbClr val="C00000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解决方案</a:t>
                      </a:r>
                      <a:endParaRPr lang="en-US" altLang="zh-CN" sz="1400" kern="1200" dirty="0">
                        <a:solidFill>
                          <a:srgbClr val="C00000"/>
                        </a:solidFill>
                        <a:latin typeface="微软雅黑" pitchFamily="34" charset="-122"/>
                        <a:ea typeface="Alibaba PuHuiTi R"/>
                        <a:cs typeface="+mn-cs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799976"/>
                  </a:ext>
                </a:extLst>
              </a:tr>
            </a:tbl>
          </a:graphicData>
        </a:graphic>
      </p:graphicFrame>
      <p:sp>
        <p:nvSpPr>
          <p:cNvPr id="8" name="文本占位符 3">
            <a:extLst>
              <a:ext uri="{FF2B5EF4-FFF2-40B4-BE49-F238E27FC236}">
                <a16:creationId xmlns:a16="http://schemas.microsoft.com/office/drawing/2014/main" id="{065F34B6-0872-4922-AC81-5743AF4EFF65}"/>
              </a:ext>
            </a:extLst>
          </p:cNvPr>
          <p:cNvSpPr txBox="1">
            <a:spLocks/>
          </p:cNvSpPr>
          <p:nvPr/>
        </p:nvSpPr>
        <p:spPr>
          <a:xfrm>
            <a:off x="643202" y="1099533"/>
            <a:ext cx="2502954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 Java</a:t>
            </a:r>
            <a:r>
              <a:rPr kumimoji="1" lang="zh-CN" altLang="en-US" dirty="0"/>
              <a:t>技术体系</a:t>
            </a:r>
          </a:p>
        </p:txBody>
      </p:sp>
    </p:spTree>
    <p:extLst>
      <p:ext uri="{BB962C8B-B14F-4D97-AF65-F5344CB8AC3E}">
        <p14:creationId xmlns:p14="http://schemas.microsoft.com/office/powerpoint/2010/main" val="4284554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3708F9-4429-41EE-BE9E-F02FF22D3F6D}"/>
              </a:ext>
            </a:extLst>
          </p:cNvPr>
          <p:cNvSpPr txBox="1"/>
          <p:nvPr/>
        </p:nvSpPr>
        <p:spPr>
          <a:xfrm>
            <a:off x="575386" y="1147605"/>
            <a:ext cx="2904578" cy="468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管理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程序的结构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82702F5E-F291-4190-8A38-E98E11DE62CE}"/>
              </a:ext>
            </a:extLst>
          </p:cNvPr>
          <p:cNvSpPr txBox="1"/>
          <p:nvPr/>
        </p:nvSpPr>
        <p:spPr>
          <a:xfrm>
            <a:off x="561082" y="1582460"/>
            <a:ext cx="2974114" cy="2458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708" lvl="4" indent="-357708">
              <a:lnSpc>
                <a:spcPct val="250000"/>
              </a:lnSpc>
              <a:buFont typeface="Wingdings" pitchFamily="2" charset="2"/>
              <a:buChar char="l"/>
              <a:defRPr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（项目、工程）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250000"/>
              </a:lnSpc>
              <a:buFont typeface="Wingdings" pitchFamily="2" charset="2"/>
              <a:buChar char="l"/>
              <a:defRPr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module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（模块）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250000"/>
              </a:lnSpc>
              <a:buFont typeface="Wingdings" pitchFamily="2" charset="2"/>
              <a:buChar char="l"/>
              <a:defRPr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package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（包）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250000"/>
              </a:lnSpc>
              <a:buFont typeface="Wingdings" pitchFamily="2" charset="2"/>
              <a:buChar char="l"/>
              <a:defRPr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class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（类）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6E869B5A-1350-41C5-997C-6DB01E61A92A}"/>
              </a:ext>
            </a:extLst>
          </p:cNvPr>
          <p:cNvSpPr/>
          <p:nvPr/>
        </p:nvSpPr>
        <p:spPr>
          <a:xfrm>
            <a:off x="3853998" y="1147605"/>
            <a:ext cx="7452758" cy="4126618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620DB424-F99A-4128-A57D-6AFC7A67C3B5}"/>
              </a:ext>
            </a:extLst>
          </p:cNvPr>
          <p:cNvSpPr/>
          <p:nvPr/>
        </p:nvSpPr>
        <p:spPr>
          <a:xfrm>
            <a:off x="4109689" y="2150912"/>
            <a:ext cx="1809560" cy="2287400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D53BD85-AC64-42D3-A2C5-55AC9937C68E}"/>
              </a:ext>
            </a:extLst>
          </p:cNvPr>
          <p:cNvSpPr/>
          <p:nvPr/>
        </p:nvSpPr>
        <p:spPr>
          <a:xfrm>
            <a:off x="6363012" y="2150911"/>
            <a:ext cx="2125014" cy="2919731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92A7C585-2448-41F4-8FAC-056C6A9E8969}"/>
              </a:ext>
            </a:extLst>
          </p:cNvPr>
          <p:cNvSpPr/>
          <p:nvPr/>
        </p:nvSpPr>
        <p:spPr>
          <a:xfrm>
            <a:off x="8746083" y="2150911"/>
            <a:ext cx="2125014" cy="1785933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C73208C-DF3B-4021-9116-E04D27A44771}"/>
              </a:ext>
            </a:extLst>
          </p:cNvPr>
          <p:cNvSpPr txBox="1"/>
          <p:nvPr/>
        </p:nvSpPr>
        <p:spPr>
          <a:xfrm>
            <a:off x="6624159" y="1299672"/>
            <a:ext cx="3264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淘宝网站（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Project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工程）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ADE0589-BC18-471B-956A-7D12057CA2EB}"/>
              </a:ext>
            </a:extLst>
          </p:cNvPr>
          <p:cNvSpPr txBox="1"/>
          <p:nvPr/>
        </p:nvSpPr>
        <p:spPr>
          <a:xfrm>
            <a:off x="4078761" y="1763221"/>
            <a:ext cx="32647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首页（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Module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模块）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6A40591-DE50-4A28-B215-D4A05B8D94D9}"/>
              </a:ext>
            </a:extLst>
          </p:cNvPr>
          <p:cNvSpPr txBox="1"/>
          <p:nvPr/>
        </p:nvSpPr>
        <p:spPr>
          <a:xfrm>
            <a:off x="6408644" y="1744220"/>
            <a:ext cx="32647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购物车（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Module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模块）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EBBBE81-4E8A-4DC9-A472-E5A9E30A0879}"/>
              </a:ext>
            </a:extLst>
          </p:cNvPr>
          <p:cNvSpPr txBox="1"/>
          <p:nvPr/>
        </p:nvSpPr>
        <p:spPr>
          <a:xfrm>
            <a:off x="9049440" y="1763221"/>
            <a:ext cx="2027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订单（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Module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模块）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335820A6-050A-4D66-A012-535C154160DB}"/>
              </a:ext>
            </a:extLst>
          </p:cNvPr>
          <p:cNvSpPr/>
          <p:nvPr/>
        </p:nvSpPr>
        <p:spPr>
          <a:xfrm>
            <a:off x="4233579" y="3350376"/>
            <a:ext cx="1506831" cy="931401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package 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包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…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9719A0B5-1784-1457-A72B-E11C5E19C3DC}"/>
              </a:ext>
            </a:extLst>
          </p:cNvPr>
          <p:cNvSpPr/>
          <p:nvPr/>
        </p:nvSpPr>
        <p:spPr>
          <a:xfrm>
            <a:off x="4233578" y="2314417"/>
            <a:ext cx="1506831" cy="9314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package 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包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…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73C53EE0-2C84-4E1F-73B1-78F8B76884D2}"/>
              </a:ext>
            </a:extLst>
          </p:cNvPr>
          <p:cNvSpPr/>
          <p:nvPr/>
        </p:nvSpPr>
        <p:spPr>
          <a:xfrm>
            <a:off x="6603105" y="2339566"/>
            <a:ext cx="1506831" cy="792548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package 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包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…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DAC93BBB-1CC4-AF56-7506-21014677740E}"/>
              </a:ext>
            </a:extLst>
          </p:cNvPr>
          <p:cNvSpPr/>
          <p:nvPr/>
        </p:nvSpPr>
        <p:spPr>
          <a:xfrm>
            <a:off x="6590138" y="3211141"/>
            <a:ext cx="1506831" cy="792548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package 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包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…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E593507F-C437-8622-E8AF-2513F5EEDC9C}"/>
              </a:ext>
            </a:extLst>
          </p:cNvPr>
          <p:cNvSpPr/>
          <p:nvPr/>
        </p:nvSpPr>
        <p:spPr>
          <a:xfrm>
            <a:off x="6579365" y="4089740"/>
            <a:ext cx="1506831" cy="792548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package 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包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…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C77879C5-DD09-D290-4EB5-A849615DB5C4}"/>
              </a:ext>
            </a:extLst>
          </p:cNvPr>
          <p:cNvSpPr/>
          <p:nvPr/>
        </p:nvSpPr>
        <p:spPr>
          <a:xfrm>
            <a:off x="9055174" y="2339566"/>
            <a:ext cx="1506831" cy="792548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package 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包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class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</a:p>
          <a:p>
            <a:pPr algn="ctr"/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…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3342CB3-5445-79FD-96A7-6085B7B04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1056" y="5637776"/>
            <a:ext cx="4439907" cy="38579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FD9139C-25B9-6718-587D-1D84AAA525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0963" y="5685600"/>
            <a:ext cx="3685592" cy="34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137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/>
      <p:bldP spid="13" grpId="0"/>
      <p:bldP spid="15" grpId="0"/>
      <p:bldP spid="16" grpId="0"/>
      <p:bldP spid="18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44B8D2B3-86D5-4C9B-8324-A576850E9BED}"/>
              </a:ext>
            </a:extLst>
          </p:cNvPr>
          <p:cNvSpPr txBox="1"/>
          <p:nvPr/>
        </p:nvSpPr>
        <p:spPr>
          <a:xfrm>
            <a:off x="698158" y="1193239"/>
            <a:ext cx="3541354" cy="888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开发第一个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程序的步骤：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创建工程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Project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（空工程）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65CE8B-C2FF-A108-5C49-FA75A3CFE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18" y="2570470"/>
            <a:ext cx="3409873" cy="257303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040D17-E1FA-48ED-1CFD-70505B7C9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480" y="2175092"/>
            <a:ext cx="3908010" cy="375590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F259802-AB83-D130-D1CD-1E4A1186D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2490" y="2062318"/>
            <a:ext cx="4360729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28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44B8D2B3-86D5-4C9B-8324-A576850E9BED}"/>
              </a:ext>
            </a:extLst>
          </p:cNvPr>
          <p:cNvSpPr txBox="1"/>
          <p:nvPr/>
        </p:nvSpPr>
        <p:spPr>
          <a:xfrm>
            <a:off x="698158" y="1193239"/>
            <a:ext cx="3541354" cy="182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开发第一个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程序的步骤：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创建工程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Project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（空工程）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创建模块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Module</a:t>
            </a:r>
          </a:p>
          <a:p>
            <a:pPr>
              <a:lnSpc>
                <a:spcPct val="200000"/>
              </a:lnSpc>
              <a:defRPr/>
            </a:pP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211C0AC-6790-9128-7110-CF61B9BA9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27" y="2881312"/>
            <a:ext cx="4234815" cy="22288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A168FD1-09C4-2573-C18E-D04342EB9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186" y="2103392"/>
            <a:ext cx="3822360" cy="40316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82E099D-6483-AFB8-FA04-95342603E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2490" y="1819274"/>
            <a:ext cx="4221736" cy="44529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44B8D2B3-86D5-4C9B-8324-A576850E9BED}"/>
              </a:ext>
            </a:extLst>
          </p:cNvPr>
          <p:cNvSpPr txBox="1"/>
          <p:nvPr/>
        </p:nvSpPr>
        <p:spPr>
          <a:xfrm>
            <a:off x="698158" y="1193239"/>
            <a:ext cx="3541354" cy="1873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开发第一个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程序的步骤：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创建工程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Project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（空工程）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创建模块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Module</a:t>
            </a: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创建包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Package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BCC1708-2DB4-08C9-28B6-61638A564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58" y="3165897"/>
            <a:ext cx="5683592" cy="18013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A318D7D-8146-7D12-8FED-6839EE076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488" y="4399471"/>
            <a:ext cx="2986088" cy="48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37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44B8D2B3-86D5-4C9B-8324-A576850E9BED}"/>
              </a:ext>
            </a:extLst>
          </p:cNvPr>
          <p:cNvSpPr txBox="1"/>
          <p:nvPr/>
        </p:nvSpPr>
        <p:spPr>
          <a:xfrm>
            <a:off x="698158" y="1193239"/>
            <a:ext cx="3541354" cy="2366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开发第一个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程序的步骤：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创建工程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Project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（空工程）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创建模块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Module</a:t>
            </a: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创建包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Package</a:t>
            </a: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创建类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763FAAD-9E11-052A-C6FC-BDA8BA190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13" y="3769730"/>
            <a:ext cx="6072188" cy="189503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4F0743E-0B40-5D11-A670-4D3A8C0C9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6613" y="3769730"/>
            <a:ext cx="3479813" cy="189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923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44B8D2B3-86D5-4C9B-8324-A576850E9BED}"/>
              </a:ext>
            </a:extLst>
          </p:cNvPr>
          <p:cNvSpPr txBox="1"/>
          <p:nvPr/>
        </p:nvSpPr>
        <p:spPr>
          <a:xfrm>
            <a:off x="698158" y="1193239"/>
            <a:ext cx="3541354" cy="2858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开发第一个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程序的步骤：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创建工程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Project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（空工程）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创建模块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Module</a:t>
            </a: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创建包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Package</a:t>
            </a: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创建类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编写代码、并启动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5A102A7-B1B9-8958-32B4-BFA2F26FB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450" y="1444879"/>
            <a:ext cx="6438900" cy="345315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CCE3ABB-B7B1-E211-88F0-89094392F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449" y="5133975"/>
            <a:ext cx="6438901" cy="12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931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3851" y="1604092"/>
            <a:ext cx="7065416" cy="4511040"/>
          </a:xfrm>
        </p:spPr>
        <p:txBody>
          <a:bodyPr/>
          <a:lstStyle/>
          <a:p>
            <a:r>
              <a:rPr lang="zh-CN" altLang="en-US" sz="1600" dirty="0"/>
              <a:t>使用</a:t>
            </a:r>
            <a:r>
              <a:rPr lang="en-US" altLang="zh-CN" sz="1600" dirty="0"/>
              <a:t>idea</a:t>
            </a:r>
            <a:r>
              <a:rPr lang="zh-CN" altLang="en-US" sz="1600" dirty="0"/>
              <a:t>开发</a:t>
            </a:r>
            <a:r>
              <a:rPr lang="en-US" altLang="zh-CN" sz="1600" dirty="0"/>
              <a:t>java</a:t>
            </a:r>
            <a:r>
              <a:rPr lang="zh-CN" altLang="en-US" sz="1600" dirty="0"/>
              <a:t>程序的步骤是什么？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-&gt; module -&gt; package –&gt; class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中可以创建多个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module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module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中可以创建多个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package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package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中可以创建多个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class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en-US" sz="1600" dirty="0"/>
              <a:t>创建都是用哪个关键字 </a:t>
            </a:r>
            <a:r>
              <a:rPr lang="en-US" altLang="zh-CN" sz="1600" dirty="0"/>
              <a:t>?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New project/module/package/class</a:t>
            </a:r>
          </a:p>
          <a:p>
            <a:r>
              <a:rPr lang="en-US" altLang="zh-CN" sz="1600" dirty="0"/>
              <a:t>idea</a:t>
            </a:r>
            <a:r>
              <a:rPr lang="zh-CN" altLang="en-US" sz="1600" dirty="0"/>
              <a:t>中的</a:t>
            </a:r>
            <a:r>
              <a:rPr lang="en-US" altLang="zh-CN" sz="1600" dirty="0"/>
              <a:t>java</a:t>
            </a:r>
            <a:r>
              <a:rPr lang="zh-CN" altLang="en-US" sz="1600" dirty="0"/>
              <a:t>程序是自动编译和执行的，那编译后的</a:t>
            </a:r>
            <a:r>
              <a:rPr lang="en-US" altLang="zh-CN" sz="1600" dirty="0"/>
              <a:t>class</a:t>
            </a:r>
            <a:r>
              <a:rPr lang="zh-CN" altLang="en-US" sz="1600" dirty="0"/>
              <a:t>文件在哪里？</a:t>
            </a:r>
            <a:endParaRPr lang="en-US" altLang="zh-CN" sz="16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在工程路径下的 一个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out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文件夹里。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9BDEB07-9BCA-4130-9D72-B5B8146020EC}"/>
              </a:ext>
            </a:extLst>
          </p:cNvPr>
          <p:cNvSpPr txBox="1">
            <a:spLocks/>
          </p:cNvSpPr>
          <p:nvPr/>
        </p:nvSpPr>
        <p:spPr>
          <a:xfrm>
            <a:off x="627753" y="244189"/>
            <a:ext cx="8771021" cy="51719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Alibaba PuHuiTi B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2172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87553" y="1141648"/>
            <a:ext cx="5973761" cy="425640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IntelliJ IDEA 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开发工具概述、安装</a:t>
            </a:r>
            <a:endParaRPr lang="en-US" altLang="zh-CN" sz="1600" b="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</a:t>
            </a: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 </a:t>
            </a: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开发第一个</a:t>
            </a: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 </a:t>
            </a:r>
            <a:r>
              <a:rPr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字体、主题、背景色设置、快捷键操作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buNone/>
            </a:pP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754920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IDEA </a:t>
            </a:r>
            <a:r>
              <a:rPr kumimoji="1" lang="zh-CN" altLang="en-US" dirty="0"/>
              <a:t>中设置主题、字体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88331945-7777-42FF-A9AA-0B9ECE777230}"/>
              </a:ext>
            </a:extLst>
          </p:cNvPr>
          <p:cNvSpPr txBox="1"/>
          <p:nvPr/>
        </p:nvSpPr>
        <p:spPr>
          <a:xfrm>
            <a:off x="9759306" y="2579997"/>
            <a:ext cx="1272903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4">
              <a:lnSpc>
                <a:spcPct val="150000"/>
              </a:lnSpc>
              <a:defRPr/>
            </a:pPr>
            <a:r>
              <a:rPr kumimoji="1" lang="zh-CN" altLang="en-US" sz="1600" b="1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主题配置</a:t>
            </a:r>
            <a:endParaRPr lang="en-US" altLang="zh-CN" sz="1600" b="1" dirty="0">
              <a:solidFill>
                <a:srgbClr val="AD2B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B041298-BAF5-4D2E-A486-C0983956E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193" y="1457271"/>
            <a:ext cx="8820496" cy="226412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9105311-CF3C-47D3-9B3E-B9CF1E0E6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93" y="4138048"/>
            <a:ext cx="8820496" cy="2069844"/>
          </a:xfrm>
          <a:prstGeom prst="rect">
            <a:avLst/>
          </a:prstGeom>
        </p:spPr>
      </p:pic>
      <p:sp>
        <p:nvSpPr>
          <p:cNvPr id="19" name="TextBox 7">
            <a:extLst>
              <a:ext uri="{FF2B5EF4-FFF2-40B4-BE49-F238E27FC236}">
                <a16:creationId xmlns:a16="http://schemas.microsoft.com/office/drawing/2014/main" id="{98240496-BD72-4C59-8B98-E3759C55FA7B}"/>
              </a:ext>
            </a:extLst>
          </p:cNvPr>
          <p:cNvSpPr txBox="1"/>
          <p:nvPr/>
        </p:nvSpPr>
        <p:spPr>
          <a:xfrm>
            <a:off x="9759306" y="5024976"/>
            <a:ext cx="1329731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4">
              <a:lnSpc>
                <a:spcPct val="150000"/>
              </a:lnSpc>
              <a:defRPr/>
            </a:pPr>
            <a:r>
              <a:rPr kumimoji="1" lang="zh-CN" altLang="en-US" sz="1600" b="1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字体配置</a:t>
            </a:r>
            <a:endParaRPr kumimoji="1" lang="en-US" altLang="zh-CN" sz="1600" b="1" dirty="0">
              <a:solidFill>
                <a:srgbClr val="AD2B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4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9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IDEA </a:t>
            </a:r>
            <a:r>
              <a:rPr kumimoji="1" lang="zh-CN" altLang="en-US" dirty="0"/>
              <a:t>背景色设置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991E658-A209-FE6E-7D2B-853E32CC6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588" y="1494481"/>
            <a:ext cx="8021228" cy="262798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5A38223-6AB6-F54A-EA2E-957D014FE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2461" y="4225576"/>
            <a:ext cx="2627485" cy="245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666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98938" y="1537851"/>
            <a:ext cx="6952773" cy="4511040"/>
          </a:xfrm>
        </p:spPr>
        <p:txBody>
          <a:bodyPr/>
          <a:lstStyle/>
          <a:p>
            <a:r>
              <a:rPr lang="en-US" altLang="zh-CN" sz="1600" dirty="0"/>
              <a:t>Java</a:t>
            </a:r>
            <a:r>
              <a:rPr lang="zh-CN" altLang="en-US" sz="1600" dirty="0"/>
              <a:t>是什么？</a:t>
            </a:r>
            <a:endParaRPr lang="en-US" altLang="zh-CN" sz="1600" b="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	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是一门高级编程语言。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en-US" altLang="zh-CN" sz="1600" dirty="0">
                <a:solidFill>
                  <a:srgbClr val="262626"/>
                </a:solidFill>
              </a:rPr>
              <a:t>Java</a:t>
            </a:r>
            <a:r>
              <a:rPr lang="zh-CN" altLang="en-US" sz="1600" dirty="0">
                <a:solidFill>
                  <a:srgbClr val="262626"/>
                </a:solidFill>
              </a:rPr>
              <a:t>是哪家公司研发的，现在属于哪家公司？</a:t>
            </a:r>
            <a:endParaRPr lang="en-US" altLang="zh-CN" sz="1600" dirty="0">
              <a:solidFill>
                <a:srgbClr val="262626"/>
              </a:solidFill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sun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公司、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Oracle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公司。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en-US" altLang="zh-CN" sz="1600" dirty="0"/>
              <a:t>Java</a:t>
            </a:r>
            <a:r>
              <a:rPr lang="zh-CN" altLang="en-US" sz="1600" dirty="0"/>
              <a:t>之父是谁啊？</a:t>
            </a:r>
            <a:endParaRPr lang="en-US" altLang="zh-CN" sz="16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詹姆斯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.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高斯林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en-US" altLang="zh-CN" sz="1600" dirty="0"/>
              <a:t>Java</a:t>
            </a:r>
            <a:r>
              <a:rPr lang="zh-CN" altLang="en-US" sz="1600" dirty="0"/>
              <a:t>能做什么？</a:t>
            </a:r>
            <a:endParaRPr lang="en-US" altLang="zh-CN" sz="16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基本上什么都可以干，主要做互联网系统的开发。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en-US" altLang="zh-CN" sz="1600" dirty="0"/>
              <a:t>Java</a:t>
            </a:r>
            <a:r>
              <a:rPr lang="zh-CN" altLang="en-US" sz="1600" dirty="0"/>
              <a:t>有哪些技术平台啊</a:t>
            </a:r>
            <a:endParaRPr lang="en-US" altLang="zh-CN" sz="16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 err="1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JavaSE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（标准版）、</a:t>
            </a:r>
            <a:r>
              <a:rPr lang="en-US" altLang="zh-CN" sz="1600" dirty="0" err="1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JavaEE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（企业版）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JavaME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（小型版）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lvl="1"/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512966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1200" y="1106938"/>
            <a:ext cx="10749599" cy="517190"/>
          </a:xfrm>
        </p:spPr>
        <p:txBody>
          <a:bodyPr/>
          <a:lstStyle/>
          <a:p>
            <a:r>
              <a:rPr kumimoji="1" lang="en-US" altLang="zh-CN" dirty="0"/>
              <a:t>IDEA </a:t>
            </a:r>
            <a:r>
              <a:rPr kumimoji="1" lang="zh-CN" altLang="en-US" dirty="0"/>
              <a:t>常用快捷键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E3BB4849-B3FB-4D76-AE56-6D14E82F5C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86493"/>
              </p:ext>
            </p:extLst>
          </p:nvPr>
        </p:nvGraphicFramePr>
        <p:xfrm>
          <a:off x="833275" y="2257158"/>
          <a:ext cx="6925113" cy="3281514"/>
        </p:xfrm>
        <a:graphic>
          <a:graphicData uri="http://schemas.openxmlformats.org/drawingml/2006/table">
            <a:tbl>
              <a:tblPr/>
              <a:tblGrid>
                <a:gridCol w="3647222">
                  <a:extLst>
                    <a:ext uri="{9D8B030D-6E8A-4147-A177-3AD203B41FA5}">
                      <a16:colId xmlns:a16="http://schemas.microsoft.com/office/drawing/2014/main" val="3104843445"/>
                    </a:ext>
                  </a:extLst>
                </a:gridCol>
                <a:gridCol w="3277891">
                  <a:extLst>
                    <a:ext uri="{9D8B030D-6E8A-4147-A177-3AD203B41FA5}">
                      <a16:colId xmlns:a16="http://schemas.microsoft.com/office/drawing/2014/main" val="1616802852"/>
                    </a:ext>
                  </a:extLst>
                </a:gridCol>
              </a:tblGrid>
              <a:tr h="31573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快捷键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功能效果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088081"/>
                  </a:ext>
                </a:extLst>
              </a:tr>
              <a:tr h="484502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zh-CN" sz="1400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main/</a:t>
                      </a:r>
                      <a:r>
                        <a:rPr lang="en-US" altLang="zh-CN" sz="1400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psvm</a:t>
                      </a:r>
                      <a:r>
                        <a:rPr lang="zh-CN" altLang="en-US" sz="1400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、</a:t>
                      </a:r>
                      <a:r>
                        <a:rPr lang="en-US" altLang="zh-CN" sz="1400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sout</a:t>
                      </a:r>
                      <a:r>
                        <a:rPr lang="zh-CN" altLang="en-US" sz="1400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、</a:t>
                      </a:r>
                      <a:r>
                        <a:rPr lang="en-US" altLang="zh-CN" sz="1400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…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快速键入相关代码</a:t>
                      </a:r>
                      <a:endParaRPr lang="en-US" altLang="zh-CN" sz="1400" kern="1200" dirty="0">
                        <a:solidFill>
                          <a:schemeClr val="tx1"/>
                        </a:solidFill>
                        <a:latin typeface="微软雅黑" pitchFamily="34" charset="-122"/>
                        <a:ea typeface="Alibaba PuHuiTi R"/>
                        <a:cs typeface="+mn-cs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5259530"/>
                  </a:ext>
                </a:extLst>
              </a:tr>
              <a:tr h="48450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zh-CN" sz="1400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Ctrl + D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复制当前行数据到下一行</a:t>
                      </a:r>
                      <a:endParaRPr lang="en-US" altLang="zh-CN" sz="1400" kern="1200" dirty="0">
                        <a:solidFill>
                          <a:srgbClr val="AD2B26"/>
                        </a:solidFill>
                        <a:latin typeface="微软雅黑" pitchFamily="34" charset="-122"/>
                        <a:ea typeface="Alibaba PuHuiTi R"/>
                        <a:cs typeface="+mn-cs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9449824"/>
                  </a:ext>
                </a:extLst>
              </a:tr>
              <a:tr h="484502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zh-CN" sz="1400" dirty="0">
                          <a:solidFill>
                            <a:srgbClr val="AD2B26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</a:rPr>
                        <a:t>Ctrl + Y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删除所在行，建议用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Ctrl + X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799976"/>
                  </a:ext>
                </a:extLst>
              </a:tr>
              <a:tr h="484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1400" kern="1200" dirty="0">
                          <a:solidFill>
                            <a:srgbClr val="AD2B26"/>
                          </a:solidFill>
                          <a:latin typeface="Consolas" panose="020B0609020204030204" pitchFamily="49" charset="0"/>
                          <a:ea typeface="Alibaba PuHuiTi R" pitchFamily="18" charset="-122"/>
                          <a:cs typeface="+mn-cs"/>
                        </a:rPr>
                        <a:t>Ctrl + ALT + L</a:t>
                      </a:r>
                      <a:endParaRPr lang="zh-CN" altLang="en-US" sz="1400" kern="1200" dirty="0">
                        <a:solidFill>
                          <a:srgbClr val="AD2B26"/>
                        </a:solidFill>
                        <a:latin typeface="Consolas" panose="020B0609020204030204" pitchFamily="49" charset="0"/>
                        <a:ea typeface="Alibaba PuHuiTi R"/>
                        <a:cs typeface="+mn-cs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格式化代码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944026"/>
                  </a:ext>
                </a:extLst>
              </a:tr>
              <a:tr h="484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1400" kern="1200" dirty="0">
                          <a:solidFill>
                            <a:srgbClr val="AD2B26"/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ALT + SHIFT + </a:t>
                      </a:r>
                      <a:r>
                        <a:rPr lang="zh-CN" altLang="en-US" sz="1400" kern="1200" dirty="0">
                          <a:solidFill>
                            <a:srgbClr val="AD2B26"/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↑ </a:t>
                      </a:r>
                      <a:r>
                        <a:rPr lang="en-US" altLang="zh-CN" sz="1400" kern="1200" dirty="0">
                          <a:solidFill>
                            <a:srgbClr val="AD2B26"/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, ALT + SHIFT + </a:t>
                      </a:r>
                      <a:r>
                        <a:rPr lang="zh-CN" altLang="en-US" sz="1400" kern="1200" dirty="0">
                          <a:solidFill>
                            <a:srgbClr val="AD2B26"/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↓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上下移动当前代码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1926382"/>
                  </a:ext>
                </a:extLst>
              </a:tr>
              <a:tr h="484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1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Ctrl + /</a:t>
                      </a:r>
                      <a:r>
                        <a:rPr lang="zh-CN" altLang="en-US" sz="1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 </a:t>
                      </a:r>
                      <a:r>
                        <a:rPr lang="en-US" altLang="zh-CN" sz="1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,</a:t>
                      </a:r>
                      <a:r>
                        <a:rPr lang="zh-CN" altLang="en-US" sz="1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 </a:t>
                      </a:r>
                      <a:r>
                        <a:rPr lang="en-US" altLang="zh-CN" sz="1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Ctrl + Shift + / </a:t>
                      </a:r>
                      <a:endParaRPr lang="zh-CN" altLang="en-US" sz="14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onsolas" panose="020B0609020204030204" pitchFamily="49" charset="0"/>
                        <a:ea typeface="Alibaba PuHuiTi R"/>
                        <a:cs typeface="+mn-cs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对代码进行注释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(</a:t>
                      </a: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讲注释的时候再说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)</a:t>
                      </a:r>
                      <a:endParaRPr lang="zh-CN" altLang="en-US" sz="1400" kern="1200" dirty="0">
                        <a:solidFill>
                          <a:schemeClr val="tx1"/>
                        </a:solidFill>
                        <a:latin typeface="微软雅黑" pitchFamily="34" charset="-122"/>
                        <a:ea typeface="Alibaba PuHuiTi R"/>
                        <a:cs typeface="+mn-cs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903395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1BDFAB6F-D122-4392-B474-94D69B78D0D3}"/>
              </a:ext>
            </a:extLst>
          </p:cNvPr>
          <p:cNvSpPr txBox="1"/>
          <p:nvPr/>
        </p:nvSpPr>
        <p:spPr>
          <a:xfrm>
            <a:off x="721200" y="1723649"/>
            <a:ext cx="5522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组合几个键一起按下来完成某件事，可以提高开发效率。</a:t>
            </a:r>
          </a:p>
        </p:txBody>
      </p:sp>
    </p:spTree>
    <p:extLst>
      <p:ext uri="{BB962C8B-B14F-4D97-AF65-F5344CB8AC3E}">
        <p14:creationId xmlns:p14="http://schemas.microsoft.com/office/powerpoint/2010/main" val="2578872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74587" y="0"/>
            <a:ext cx="6375912" cy="562268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lang="en-US" altLang="zh-CN" sz="1600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注释</a:t>
            </a:r>
            <a:endParaRPr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字面量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</a:t>
            </a:r>
            <a:endParaRPr lang="en-US" altLang="zh-CN" sz="1600" b="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变量使用注意事项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关键字、标志符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08330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0880" y="1356460"/>
            <a:ext cx="10749599" cy="517190"/>
          </a:xfrm>
        </p:spPr>
        <p:txBody>
          <a:bodyPr/>
          <a:lstStyle/>
          <a:p>
            <a:r>
              <a:rPr kumimoji="1" lang="en-US" altLang="zh-CN" dirty="0"/>
              <a:t>IDEA </a:t>
            </a:r>
            <a:r>
              <a:rPr kumimoji="1" lang="zh-CN" altLang="en-US" dirty="0"/>
              <a:t>中其他操作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88331945-7777-42FF-A9AA-0B9ECE777230}"/>
              </a:ext>
            </a:extLst>
          </p:cNvPr>
          <p:cNvSpPr txBox="1"/>
          <p:nvPr/>
        </p:nvSpPr>
        <p:spPr>
          <a:xfrm>
            <a:off x="710880" y="1635973"/>
            <a:ext cx="9984316" cy="15351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lvl="4">
              <a:lnSpc>
                <a:spcPct val="150000"/>
              </a:lnSpc>
              <a:defRPr/>
            </a:pP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endParaRPr lang="en-US" altLang="zh-CN" sz="1600" dirty="0">
              <a:solidFill>
                <a:srgbClr val="AD2B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ADD63D5-1207-40DB-8D87-CFAD201364A2}"/>
              </a:ext>
            </a:extLst>
          </p:cNvPr>
          <p:cNvSpPr txBox="1"/>
          <p:nvPr/>
        </p:nvSpPr>
        <p:spPr>
          <a:xfrm>
            <a:off x="710880" y="1845445"/>
            <a:ext cx="6094708" cy="3792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18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删除类文件</a:t>
            </a:r>
            <a:endParaRPr lang="en-US" altLang="zh-CN" sz="1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18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修改类名称</a:t>
            </a:r>
            <a:endParaRPr lang="en-US" altLang="zh-CN" sz="1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endParaRPr lang="en-US" altLang="zh-CN" sz="1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18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修改模块</a:t>
            </a:r>
            <a:endParaRPr lang="en-US" altLang="zh-CN" sz="1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18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导入模块</a:t>
            </a:r>
            <a:endParaRPr lang="en-US" altLang="zh-CN" sz="1800" dirty="0">
              <a:solidFill>
                <a:srgbClr val="AD2B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18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删除模块（了解）</a:t>
            </a:r>
            <a:endParaRPr lang="en-US" altLang="zh-CN" sz="1800" dirty="0">
              <a:solidFill>
                <a:srgbClr val="AD2B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lvl="4">
              <a:lnSpc>
                <a:spcPct val="150000"/>
              </a:lnSpc>
              <a:defRPr/>
            </a:pPr>
            <a:endParaRPr lang="en-US" altLang="zh-CN" sz="1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打开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工程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18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关闭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工程</a:t>
            </a:r>
            <a:endParaRPr lang="en-US" altLang="zh-CN" sz="1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459885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3998" y="1154258"/>
            <a:ext cx="10749599" cy="517190"/>
          </a:xfrm>
        </p:spPr>
        <p:txBody>
          <a:bodyPr/>
          <a:lstStyle/>
          <a:p>
            <a:r>
              <a:rPr kumimoji="1" lang="zh-CN" altLang="en-US" dirty="0"/>
              <a:t>什么是注释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3CC60FC9-A36E-4F7B-AD25-1C4B257F68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3998" y="3168963"/>
            <a:ext cx="7543800" cy="38529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400" dirty="0">
                <a:solidFill>
                  <a:srgbClr val="262626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单行注释</a:t>
            </a:r>
            <a:endParaRPr lang="en-US" altLang="zh-CN" sz="1400" dirty="0">
              <a:solidFill>
                <a:srgbClr val="262626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4D01723C-4824-4152-81B0-9B478A74D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69822" y="3146224"/>
            <a:ext cx="1411788" cy="38529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400" dirty="0">
                <a:solidFill>
                  <a:srgbClr val="262626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多行注释</a:t>
            </a:r>
            <a:endParaRPr lang="en-US" altLang="zh-CN" sz="1400" dirty="0">
              <a:solidFill>
                <a:srgbClr val="262626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B7A89D7F-9E3E-4848-8D6A-0BCA862C1D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6905" y="3025341"/>
            <a:ext cx="4667572" cy="70743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400" dirty="0">
                <a:solidFill>
                  <a:srgbClr val="262626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文档注释：</a:t>
            </a:r>
            <a:endParaRPr lang="en-US" altLang="zh-CN" sz="1400" dirty="0">
              <a:solidFill>
                <a:srgbClr val="262626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262626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文档注释的内容是可以提取到一个程序说明文档中去的</a:t>
            </a:r>
            <a:endParaRPr lang="en-US" altLang="zh-CN" sz="1400" dirty="0">
              <a:solidFill>
                <a:srgbClr val="262626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2410704B-EF78-419E-94BE-B6B26D6B9E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3998" y="1620989"/>
            <a:ext cx="10985199" cy="4271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注释是写在程序中对代码进行解释说明的文字，方便自己和其他人查看，以便理解程序的。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3" name="文本占位符 3">
            <a:extLst>
              <a:ext uri="{FF2B5EF4-FFF2-40B4-BE49-F238E27FC236}">
                <a16:creationId xmlns:a16="http://schemas.microsoft.com/office/drawing/2014/main" id="{AAF48207-60FA-42B5-986D-CD54DCBE909D}"/>
              </a:ext>
            </a:extLst>
          </p:cNvPr>
          <p:cNvSpPr txBox="1">
            <a:spLocks/>
          </p:cNvSpPr>
          <p:nvPr/>
        </p:nvSpPr>
        <p:spPr>
          <a:xfrm>
            <a:off x="663998" y="2514825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注释有哪些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59A7540-CB19-47BB-957C-2D36DBDC6867}"/>
              </a:ext>
            </a:extLst>
          </p:cNvPr>
          <p:cNvSpPr txBox="1"/>
          <p:nvPr/>
        </p:nvSpPr>
        <p:spPr>
          <a:xfrm>
            <a:off x="763104" y="3782680"/>
            <a:ext cx="2811005" cy="33855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// </a:t>
            </a:r>
            <a:r>
              <a:rPr lang="zh-CN" altLang="en-US" sz="14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注释内容，只能写一行</a:t>
            </a:r>
            <a:endParaRPr lang="zh-CN" altLang="en-US" sz="16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5C6F756-771B-40F0-987F-CB0ED44F0D38}"/>
              </a:ext>
            </a:extLst>
          </p:cNvPr>
          <p:cNvSpPr txBox="1"/>
          <p:nvPr/>
        </p:nvSpPr>
        <p:spPr>
          <a:xfrm>
            <a:off x="4167775" y="3775655"/>
            <a:ext cx="2811005" cy="984885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</a:t>
            </a:r>
            <a:r>
              <a:rPr lang="zh-CN" altLang="en-US" sz="16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*</a:t>
            </a:r>
            <a:r>
              <a:rPr lang="en-US" altLang="zh-CN" sz="16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</a:p>
          <a:p>
            <a:r>
              <a:rPr lang="zh-CN" altLang="en-US" sz="14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注释内容</a:t>
            </a:r>
            <a:r>
              <a:rPr lang="en-US" altLang="zh-CN" sz="14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</a:p>
          <a:p>
            <a:r>
              <a:rPr lang="zh-CN" altLang="en-US" sz="14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注释内容</a:t>
            </a:r>
            <a:r>
              <a:rPr lang="en-US" altLang="zh-CN" sz="14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</a:p>
          <a:p>
            <a:r>
              <a:rPr lang="zh-CN" altLang="en-US" sz="14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*</a:t>
            </a:r>
            <a:r>
              <a:rPr lang="en-US" altLang="zh-CN" sz="14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</a:t>
            </a:r>
            <a:endParaRPr lang="zh-CN" altLang="en-US" sz="16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80FFEF-0857-4572-B4EE-71981C81D87C}"/>
              </a:ext>
            </a:extLst>
          </p:cNvPr>
          <p:cNvSpPr txBox="1"/>
          <p:nvPr/>
        </p:nvSpPr>
        <p:spPr>
          <a:xfrm>
            <a:off x="7688216" y="3782680"/>
            <a:ext cx="2811005" cy="984885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</a:t>
            </a:r>
            <a:r>
              <a:rPr lang="zh-CN" altLang="en-US" sz="16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*</a:t>
            </a:r>
            <a:r>
              <a:rPr lang="en-US" altLang="zh-CN" sz="16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* </a:t>
            </a:r>
          </a:p>
          <a:p>
            <a:r>
              <a:rPr lang="zh-CN" altLang="en-US" sz="14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注释内容</a:t>
            </a:r>
            <a:endParaRPr lang="en-US" altLang="zh-CN" sz="1400" b="1" dirty="0">
              <a:solidFill>
                <a:schemeClr val="accent2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en-US" sz="14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注释内容</a:t>
            </a:r>
            <a:endParaRPr lang="en-US" altLang="zh-CN" sz="1400" b="1" dirty="0">
              <a:solidFill>
                <a:schemeClr val="accent2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en-US" sz="14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*</a:t>
            </a:r>
            <a:r>
              <a:rPr lang="en-US" altLang="zh-CN" sz="14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117098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13" grpId="0"/>
      <p:bldP spid="14" grpId="0" animBg="1"/>
      <p:bldP spid="16" grpId="0" animBg="1"/>
      <p:bldP spid="17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注释的特点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2410704B-EF78-419E-94BE-B6B26D6B9E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2" y="1457271"/>
            <a:ext cx="2730694" cy="4271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注释不影响程序的执行。</a:t>
            </a:r>
            <a:endParaRPr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862499-89FF-4008-AB38-993FAB700F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805" y="2400981"/>
            <a:ext cx="4439459" cy="316240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/**</a:t>
            </a:r>
            <a:b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en-US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lang="zh-CN" altLang="zh-CN" sz="1050" i="1" dirty="0">
                <a:solidFill>
                  <a:srgbClr val="8C8C8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目标：让同学们学会使用注释</a:t>
            </a:r>
            <a:br>
              <a:rPr lang="zh-CN" altLang="zh-CN" sz="1050" i="1" dirty="0">
                <a:solidFill>
                  <a:srgbClr val="8C8C8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1050" i="1" dirty="0">
                <a:solidFill>
                  <a:srgbClr val="8C8C8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zh-CN" altLang="zh-CN" sz="1050" i="1" dirty="0">
                <a:solidFill>
                  <a:srgbClr val="8C8C8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个程序就是讲解注释的使用的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</a:t>
            </a:r>
            <a:b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*/</a:t>
            </a:r>
            <a:b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class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NoteDemo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{</a:t>
            </a:r>
            <a:b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main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String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[] args) {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// 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下面是一行输出，往控制台打印一下我的心情</a:t>
            </a:r>
            <a:b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kumimoji="0" lang="en-US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“</a:t>
            </a:r>
            <a:r>
              <a:rPr lang="zh-CN" altLang="en-US" sz="105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开始正式学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Java</a:t>
            </a:r>
            <a:r>
              <a:rPr kumimoji="0" lang="zh-CN" altLang="en-US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程序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，很</a:t>
            </a:r>
            <a:r>
              <a:rPr lang="zh-CN" altLang="en-US" sz="105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哈皮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!"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endParaRPr kumimoji="0" lang="en-US" altLang="zh-CN" sz="105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05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/*</a:t>
            </a:r>
            <a:b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        </a:t>
            </a:r>
            <a:r>
              <a:rPr lang="zh-CN" altLang="en-US" sz="105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窗前明月光</a:t>
            </a:r>
            <a:b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            </a:t>
            </a:r>
            <a:r>
              <a:rPr lang="zh-CN" altLang="en-US" sz="1050" i="1" dirty="0">
                <a:solidFill>
                  <a:srgbClr val="8C8C8C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疑是地上霜</a:t>
            </a:r>
            <a:b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            </a:t>
            </a:r>
            <a:r>
              <a:rPr lang="zh-CN" altLang="en-US" sz="1050" i="1" dirty="0">
                <a:solidFill>
                  <a:srgbClr val="8C8C8C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举头望明月</a:t>
            </a:r>
            <a:endParaRPr lang="en-US" altLang="zh-CN" sz="1050" i="1" dirty="0">
              <a:solidFill>
                <a:srgbClr val="8C8C8C"/>
              </a:solidFill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050" i="1" dirty="0">
                <a:solidFill>
                  <a:srgbClr val="8C8C8C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           </a:t>
            </a:r>
            <a:r>
              <a:rPr lang="zh-CN" altLang="en-US" sz="1050" i="1" dirty="0">
                <a:solidFill>
                  <a:srgbClr val="8C8C8C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低头想姑娘  </a:t>
            </a:r>
            <a:r>
              <a:rPr kumimoji="0" lang="en-US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	</a:t>
            </a:r>
            <a:b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    */</a:t>
            </a:r>
            <a:b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“</a:t>
            </a:r>
            <a:r>
              <a:rPr lang="zh-CN" altLang="en-US" sz="105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播仔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"Dlei"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}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F08D7AA-F114-4908-A717-A36C3358F1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2128" y="2562563"/>
            <a:ext cx="4439459" cy="1708160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class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NoteDemo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{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NoteDemo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() {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}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main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String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[] args) {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“</a:t>
            </a:r>
            <a:r>
              <a:rPr lang="zh-CN" altLang="en-US" sz="105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开始正式学</a:t>
            </a:r>
            <a:r>
              <a:rPr lang="zh-CN" altLang="zh-CN" sz="1050" dirty="0">
                <a:solidFill>
                  <a:srgbClr val="067D17"/>
                </a:solidFill>
                <a:latin typeface="Consolas" panose="020B0609020204030204" pitchFamily="49" charset="0"/>
                <a:ea typeface="JetBrains Mono"/>
              </a:rPr>
              <a:t>Java</a:t>
            </a:r>
            <a:r>
              <a:rPr lang="zh-CN" altLang="en-US" sz="1050" dirty="0">
                <a:solidFill>
                  <a:srgbClr val="067D17"/>
                </a:solidFill>
                <a:latin typeface="Consolas" panose="020B0609020204030204" pitchFamily="49" charset="0"/>
                <a:ea typeface="JetBrains Mono"/>
              </a:rPr>
              <a:t>程序</a:t>
            </a:r>
            <a:r>
              <a:rPr lang="zh-CN" altLang="zh-CN" sz="105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，很</a:t>
            </a:r>
            <a:r>
              <a:rPr lang="zh-CN" altLang="en-US" sz="105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哈皮</a:t>
            </a:r>
            <a:r>
              <a:rPr lang="zh-CN" altLang="zh-CN" sz="1050" dirty="0">
                <a:solidFill>
                  <a:srgbClr val="067D17"/>
                </a:solidFill>
                <a:latin typeface="Consolas" panose="020B0609020204030204" pitchFamily="49" charset="0"/>
                <a:ea typeface="JetBrains Mono"/>
              </a:rPr>
              <a:t>!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”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“</a:t>
            </a:r>
            <a:r>
              <a:rPr lang="zh-CN" altLang="en-US" sz="105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播仔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"Dlei"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}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DAA0640A-2F68-43DB-86BF-596653E868E8}"/>
              </a:ext>
            </a:extLst>
          </p:cNvPr>
          <p:cNvCxnSpPr/>
          <p:nvPr/>
        </p:nvCxnSpPr>
        <p:spPr>
          <a:xfrm>
            <a:off x="5184264" y="3540369"/>
            <a:ext cx="2277864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414C399A-DAE0-433C-BF4E-68A32C91829A}"/>
              </a:ext>
            </a:extLst>
          </p:cNvPr>
          <p:cNvSpPr txBox="1"/>
          <p:nvPr/>
        </p:nvSpPr>
        <p:spPr>
          <a:xfrm>
            <a:off x="5366844" y="3130062"/>
            <a:ext cx="17123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Javac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命令进行编译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9435664-A57E-411B-86AB-EBEAFFE2C0CA}"/>
              </a:ext>
            </a:extLst>
          </p:cNvPr>
          <p:cNvSpPr txBox="1"/>
          <p:nvPr/>
        </p:nvSpPr>
        <p:spPr>
          <a:xfrm>
            <a:off x="1737680" y="2046943"/>
            <a:ext cx="1643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NoteDemo.java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4303DD8-600D-4E36-B987-2CA820025FF4}"/>
              </a:ext>
            </a:extLst>
          </p:cNvPr>
          <p:cNvSpPr txBox="1"/>
          <p:nvPr/>
        </p:nvSpPr>
        <p:spPr>
          <a:xfrm>
            <a:off x="7888388" y="2104928"/>
            <a:ext cx="40131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NoteDemo.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class</a:t>
            </a:r>
            <a:endParaRPr lang="zh-CN" altLang="en-US" sz="1800" b="1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779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8" grpId="0"/>
      <p:bldP spid="9" grpId="0"/>
      <p:bldP spid="13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D01DAEBD-5083-4E53-A2B4-94CADD1CD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323" y="2735679"/>
            <a:ext cx="8518888" cy="86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9041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B92E9D8C-6574-4AC7-9C73-4FA4862C5B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375174"/>
              </p:ext>
            </p:extLst>
          </p:nvPr>
        </p:nvGraphicFramePr>
        <p:xfrm>
          <a:off x="916595" y="2155833"/>
          <a:ext cx="6693802" cy="1343506"/>
        </p:xfrm>
        <a:graphic>
          <a:graphicData uri="http://schemas.openxmlformats.org/drawingml/2006/table">
            <a:tbl>
              <a:tblPr/>
              <a:tblGrid>
                <a:gridCol w="3525398">
                  <a:extLst>
                    <a:ext uri="{9D8B030D-6E8A-4147-A177-3AD203B41FA5}">
                      <a16:colId xmlns:a16="http://schemas.microsoft.com/office/drawing/2014/main" val="3104843445"/>
                    </a:ext>
                  </a:extLst>
                </a:gridCol>
                <a:gridCol w="3168404">
                  <a:extLst>
                    <a:ext uri="{9D8B030D-6E8A-4147-A177-3AD203B41FA5}">
                      <a16:colId xmlns:a16="http://schemas.microsoft.com/office/drawing/2014/main" val="1616802852"/>
                    </a:ext>
                  </a:extLst>
                </a:gridCol>
              </a:tblGrid>
              <a:tr h="31573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快捷键进行注释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功能效果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088081"/>
                  </a:ext>
                </a:extLst>
              </a:tr>
              <a:tr h="484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1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Ctrl + /</a:t>
                      </a:r>
                      <a:r>
                        <a:rPr lang="zh-CN" altLang="en-US" sz="1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 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单行注释（对当前行进行注释）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347157"/>
                  </a:ext>
                </a:extLst>
              </a:tr>
              <a:tr h="484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1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onsolas" panose="020B0609020204030204" pitchFamily="49" charset="0"/>
                          <a:ea typeface="Alibaba PuHuiTi R"/>
                          <a:cs typeface="+mn-cs"/>
                        </a:rPr>
                        <a:t>Ctrl + Shift + / </a:t>
                      </a:r>
                      <a:endParaRPr lang="zh-CN" altLang="en-US" sz="14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onsolas" panose="020B0609020204030204" pitchFamily="49" charset="0"/>
                        <a:ea typeface="Alibaba PuHuiTi R"/>
                        <a:cs typeface="+mn-cs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微软雅黑" pitchFamily="34" charset="-122"/>
                          <a:ea typeface="Alibaba PuHuiTi R"/>
                          <a:cs typeface="+mn-cs"/>
                        </a:rPr>
                        <a:t>对选中的代码进行多行注释。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674469"/>
                  </a:ext>
                </a:extLst>
              </a:tr>
            </a:tbl>
          </a:graphicData>
        </a:graphic>
      </p:graphicFrame>
      <p:sp>
        <p:nvSpPr>
          <p:cNvPr id="5" name="文本占位符 3">
            <a:extLst>
              <a:ext uri="{FF2B5EF4-FFF2-40B4-BE49-F238E27FC236}">
                <a16:creationId xmlns:a16="http://schemas.microsoft.com/office/drawing/2014/main" id="{CAE9C396-CE15-4A8D-B7A1-DED29202BEC6}"/>
              </a:ext>
            </a:extLst>
          </p:cNvPr>
          <p:cNvSpPr txBox="1">
            <a:spLocks/>
          </p:cNvSpPr>
          <p:nvPr/>
        </p:nvSpPr>
        <p:spPr>
          <a:xfrm>
            <a:off x="843741" y="1416819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多学一招</a:t>
            </a:r>
          </a:p>
        </p:txBody>
      </p:sp>
    </p:spTree>
    <p:extLst>
      <p:ext uri="{BB962C8B-B14F-4D97-AF65-F5344CB8AC3E}">
        <p14:creationId xmlns:p14="http://schemas.microsoft.com/office/powerpoint/2010/main" val="161345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61170" y="1172307"/>
            <a:ext cx="5838092" cy="5287108"/>
          </a:xfrm>
        </p:spPr>
        <p:txBody>
          <a:bodyPr/>
          <a:lstStyle/>
          <a:p>
            <a:r>
              <a:rPr lang="zh-CN" altLang="en-US" sz="1400" dirty="0"/>
              <a:t>注释是什么？</a:t>
            </a:r>
            <a:endParaRPr lang="en-US" altLang="zh-CN" sz="14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写在程序中对程序进行解释说明的文字</a:t>
            </a: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en-US" altLang="zh-CN" sz="1400" dirty="0"/>
              <a:t>Java</a:t>
            </a:r>
            <a:r>
              <a:rPr lang="zh-CN" altLang="en-US" sz="1400" dirty="0"/>
              <a:t>程序中书写注释的方式有几种，各自有什么不同？</a:t>
            </a:r>
            <a:endParaRPr lang="en-US" altLang="zh-CN" sz="14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单行注释：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//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多行注释：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/*  */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文档注释：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/**  */</a:t>
            </a:r>
          </a:p>
          <a:p>
            <a:r>
              <a:rPr lang="zh-CN" altLang="en-US" sz="1400" dirty="0"/>
              <a:t>注释有什么特点？</a:t>
            </a:r>
            <a:endParaRPr lang="en-US" altLang="zh-CN" sz="14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不影响程序的执行，编译后的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class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文件中已经没有注释了。</a:t>
            </a: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en-US" sz="1400" dirty="0"/>
              <a:t>注释的快捷键是怎么样的？</a:t>
            </a:r>
            <a:endParaRPr lang="en-US" altLang="zh-CN" sz="14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Ctrl + /   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单行注释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对当前行进行注释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Ctrl + Shift + /   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对选中代的码进行多行注释。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9BDEB07-9BCA-4130-9D72-B5B8146020EC}"/>
              </a:ext>
            </a:extLst>
          </p:cNvPr>
          <p:cNvSpPr txBox="1">
            <a:spLocks/>
          </p:cNvSpPr>
          <p:nvPr/>
        </p:nvSpPr>
        <p:spPr>
          <a:xfrm>
            <a:off x="627753" y="244189"/>
            <a:ext cx="8771021" cy="51719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Alibaba PuHuiTi B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9262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42608" y="413177"/>
            <a:ext cx="6366480" cy="633830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lang="en-US" altLang="zh-CN" sz="1600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注释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字面量</a:t>
            </a:r>
            <a:endParaRPr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</a:t>
            </a:r>
            <a:endParaRPr lang="en-US" altLang="zh-CN" sz="1600" b="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变量使用注意事项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关键字、标志符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323568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8C096970-078A-48A0-81E5-B592D70AF0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821001"/>
              </p:ext>
            </p:extLst>
          </p:nvPr>
        </p:nvGraphicFramePr>
        <p:xfrm>
          <a:off x="734129" y="2501842"/>
          <a:ext cx="1798759" cy="3439681"/>
        </p:xfrm>
        <a:graphic>
          <a:graphicData uri="http://schemas.openxmlformats.org/drawingml/2006/table">
            <a:tbl>
              <a:tblPr/>
              <a:tblGrid>
                <a:gridCol w="1798759">
                  <a:extLst>
                    <a:ext uri="{9D8B030D-6E8A-4147-A177-3AD203B41FA5}">
                      <a16:colId xmlns:a16="http://schemas.microsoft.com/office/drawing/2014/main" val="3104843445"/>
                    </a:ext>
                  </a:extLst>
                </a:gridCol>
              </a:tblGrid>
              <a:tr h="3996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常用数据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088081"/>
                  </a:ext>
                </a:extLst>
              </a:tr>
              <a:tr h="5358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整数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9449824"/>
                  </a:ext>
                </a:extLst>
              </a:tr>
              <a:tr h="5358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小数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799976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字符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944026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字符串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0020597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布尔值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6948613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空值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164100"/>
                  </a:ext>
                </a:extLst>
              </a:tr>
            </a:tbl>
          </a:graphicData>
        </a:graphic>
      </p:graphicFrame>
      <p:sp>
        <p:nvSpPr>
          <p:cNvPr id="9" name="TextBox 2">
            <a:extLst>
              <a:ext uri="{FF2B5EF4-FFF2-40B4-BE49-F238E27FC236}">
                <a16:creationId xmlns:a16="http://schemas.microsoft.com/office/drawing/2014/main" id="{831576E4-668F-4534-8D53-2BD958A1F16F}"/>
              </a:ext>
            </a:extLst>
          </p:cNvPr>
          <p:cNvSpPr txBox="1"/>
          <p:nvPr/>
        </p:nvSpPr>
        <p:spPr>
          <a:xfrm>
            <a:off x="641138" y="1919940"/>
            <a:ext cx="4686300" cy="468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常用数据</a:t>
            </a: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3E0982DA-D4E7-47F8-B597-98D2A72F0F37}"/>
              </a:ext>
            </a:extLst>
          </p:cNvPr>
          <p:cNvSpPr txBox="1"/>
          <p:nvPr/>
        </p:nvSpPr>
        <p:spPr>
          <a:xfrm>
            <a:off x="641138" y="912550"/>
            <a:ext cx="4686300" cy="468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字面量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9C15F0D6-2A3F-44DA-ADB3-42AEAB44D546}"/>
              </a:ext>
            </a:extLst>
          </p:cNvPr>
          <p:cNvSpPr txBox="1"/>
          <p:nvPr/>
        </p:nvSpPr>
        <p:spPr>
          <a:xfrm>
            <a:off x="641138" y="1418058"/>
            <a:ext cx="8320652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268288" indent="-268288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告诉程序员：数据在程序中的书写格式</a:t>
            </a:r>
            <a:r>
              <a:rPr lang="zh-CN" altLang="en-US" sz="1600" dirty="0">
                <a:solidFill>
                  <a:srgbClr val="2626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solidFill>
                <a:srgbClr val="2626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C6E43CD9-28E3-48FA-9D43-A579119F76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293450"/>
              </p:ext>
            </p:extLst>
          </p:nvPr>
        </p:nvGraphicFramePr>
        <p:xfrm>
          <a:off x="7253360" y="2491096"/>
          <a:ext cx="4204511" cy="3439681"/>
        </p:xfrm>
        <a:graphic>
          <a:graphicData uri="http://schemas.openxmlformats.org/drawingml/2006/table">
            <a:tbl>
              <a:tblPr/>
              <a:tblGrid>
                <a:gridCol w="4204511">
                  <a:extLst>
                    <a:ext uri="{9D8B030D-6E8A-4147-A177-3AD203B41FA5}">
                      <a16:colId xmlns:a16="http://schemas.microsoft.com/office/drawing/2014/main" val="3301955187"/>
                    </a:ext>
                  </a:extLst>
                </a:gridCol>
              </a:tblGrid>
              <a:tr h="3996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说明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213504"/>
                  </a:ext>
                </a:extLst>
              </a:tr>
              <a:tr h="5358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写法一致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14583"/>
                  </a:ext>
                </a:extLst>
              </a:tr>
              <a:tr h="5358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写法一致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518513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AD2B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程序中必须使用单引号，有且仅能一个字符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7511909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AD2B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程序中必须使用双引号，内容可有可无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150440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AD2B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只有两个值：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AD2B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AD2B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：代表真，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AD2B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AD2B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：代表假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2581354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一个特殊的值，空值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(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后面会讲解作用，暂时不管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)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4618499"/>
                  </a:ext>
                </a:extLst>
              </a:tr>
            </a:tbl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D78A2EB-C80C-4A0A-BA14-F0B35C73F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946344"/>
              </p:ext>
            </p:extLst>
          </p:nvPr>
        </p:nvGraphicFramePr>
        <p:xfrm>
          <a:off x="4307517" y="2489199"/>
          <a:ext cx="2952819" cy="3439681"/>
        </p:xfrm>
        <a:graphic>
          <a:graphicData uri="http://schemas.openxmlformats.org/drawingml/2006/table">
            <a:tbl>
              <a:tblPr/>
              <a:tblGrid>
                <a:gridCol w="2952819">
                  <a:extLst>
                    <a:ext uri="{9D8B030D-6E8A-4147-A177-3AD203B41FA5}">
                      <a16:colId xmlns:a16="http://schemas.microsoft.com/office/drawing/2014/main" val="4088425313"/>
                    </a:ext>
                  </a:extLst>
                </a:gridCol>
              </a:tblGrid>
              <a:tr h="399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程序中的写法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1571103"/>
                  </a:ext>
                </a:extLst>
              </a:tr>
              <a:tr h="5358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666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-88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952091"/>
                  </a:ext>
                </a:extLst>
              </a:tr>
              <a:tr h="5358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13.14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-5.21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287996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‘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’，‘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’，  ‘我’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AD2B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326006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“HelloWorld”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，“黑马程序员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”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205102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 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、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89493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值是：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null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3121672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F5446AE6-E732-424F-B66C-F362942EC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7089301"/>
              </p:ext>
            </p:extLst>
          </p:nvPr>
        </p:nvGraphicFramePr>
        <p:xfrm>
          <a:off x="2532888" y="2499917"/>
          <a:ext cx="1798759" cy="3439681"/>
        </p:xfrm>
        <a:graphic>
          <a:graphicData uri="http://schemas.openxmlformats.org/drawingml/2006/table">
            <a:tbl>
              <a:tblPr/>
              <a:tblGrid>
                <a:gridCol w="1798759">
                  <a:extLst>
                    <a:ext uri="{9D8B030D-6E8A-4147-A177-3AD203B41FA5}">
                      <a16:colId xmlns:a16="http://schemas.microsoft.com/office/drawing/2014/main" val="3104843445"/>
                    </a:ext>
                  </a:extLst>
                </a:gridCol>
              </a:tblGrid>
              <a:tr h="3996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生活中的写法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088081"/>
                  </a:ext>
                </a:extLst>
              </a:tr>
              <a:tr h="5358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666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-88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9449824"/>
                  </a:ext>
                </a:extLst>
              </a:tr>
              <a:tr h="5358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13.14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-5.21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799976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A, 0, 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我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944026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黑马程序员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0020597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真、假</a:t>
                      </a: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6948613"/>
                  </a:ext>
                </a:extLst>
              </a:tr>
              <a:tr h="4891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164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3652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3187" y="255724"/>
            <a:ext cx="6150428" cy="573689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lang="en-US" altLang="zh-CN" sz="1600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开发环境的准备：</a:t>
            </a:r>
            <a:r>
              <a:rPr kumimoji="1"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简介、安装、常用命令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入门程序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-HelloWorld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HelloWorld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程序常见问题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程序的执行原理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的组成、跨平台原理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JDK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安装后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Path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Java_home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环境变量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888219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>
            <a:extLst>
              <a:ext uri="{FF2B5EF4-FFF2-40B4-BE49-F238E27FC236}">
                <a16:creationId xmlns:a16="http://schemas.microsoft.com/office/drawing/2014/main" id="{A9BDEB07-9BCA-4130-9D72-B5B8146020EC}"/>
              </a:ext>
            </a:extLst>
          </p:cNvPr>
          <p:cNvSpPr txBox="1">
            <a:spLocks/>
          </p:cNvSpPr>
          <p:nvPr/>
        </p:nvSpPr>
        <p:spPr>
          <a:xfrm>
            <a:off x="627753" y="244189"/>
            <a:ext cx="8771021" cy="51719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Alibaba PuHuiTi B"/>
              <a:cs typeface="阿里巴巴普惠体" panose="00020600040101010101" pitchFamily="18" charset="-122"/>
            </a:endParaRPr>
          </a:p>
        </p:txBody>
      </p:sp>
      <p:sp>
        <p:nvSpPr>
          <p:cNvPr id="6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 txBox="1">
            <a:spLocks/>
          </p:cNvSpPr>
          <p:nvPr/>
        </p:nvSpPr>
        <p:spPr>
          <a:xfrm>
            <a:off x="4637235" y="1101621"/>
            <a:ext cx="7065416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 kern="120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21917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1828755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/>
              <a:t>字面量这个知识是告诉同学们什么啊？</a:t>
            </a:r>
            <a:endParaRPr lang="en-US" altLang="zh-CN" sz="16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数据在程序中的书写格式。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en-US" sz="1600" dirty="0"/>
              <a:t>字符、字符串在程序中的书写格式有什么要求？</a:t>
            </a:r>
            <a:endParaRPr lang="en-US" altLang="zh-CN" sz="16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字符必须单引号围起来，有且仅能一个字符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字符串必须用双引号围起来。</a:t>
            </a:r>
            <a:endParaRPr lang="en-US" altLang="zh-CN" sz="1600" dirty="0">
              <a:solidFill>
                <a:srgbClr val="AD2B26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defRPr/>
            </a:pPr>
            <a:r>
              <a:rPr lang="zh-CN" altLang="en-US" dirty="0"/>
              <a:t>几个常见的特殊值的书写格式是？</a:t>
            </a:r>
            <a:endParaRPr lang="en-US" altLang="zh-CN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true</a:t>
            </a:r>
            <a:r>
              <a:rPr lang="zh-CN" altLang="en-US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false</a:t>
            </a:r>
            <a:r>
              <a:rPr lang="zh-CN" altLang="en-US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null</a:t>
            </a:r>
            <a:r>
              <a:rPr lang="zh-CN" altLang="en-US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\n</a:t>
            </a:r>
            <a:r>
              <a:rPr lang="zh-CN" altLang="en-US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AD2B26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\t</a:t>
            </a:r>
          </a:p>
        </p:txBody>
      </p:sp>
    </p:spTree>
    <p:extLst>
      <p:ext uri="{BB962C8B-B14F-4D97-AF65-F5344CB8AC3E}">
        <p14:creationId xmlns:p14="http://schemas.microsoft.com/office/powerpoint/2010/main" val="2079145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42608" y="413177"/>
            <a:ext cx="6366480" cy="633830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lang="en-US" altLang="zh-CN" sz="1600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注释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字面量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</a:t>
            </a:r>
            <a:endParaRPr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变量使用注意事项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关键字、标志符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691186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1E0607-DCEE-27B3-7B5B-7D2A87AF7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370" y="1560730"/>
            <a:ext cx="2403233" cy="517190"/>
          </a:xfrm>
        </p:spPr>
        <p:txBody>
          <a:bodyPr/>
          <a:lstStyle/>
          <a:p>
            <a:r>
              <a:rPr lang="zh-CN" altLang="en-US" sz="2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变量的学习路径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33F46A-1341-4571-B1BE-519B049C8CED}"/>
              </a:ext>
            </a:extLst>
          </p:cNvPr>
          <p:cNvGrpSpPr/>
          <p:nvPr/>
        </p:nvGrpSpPr>
        <p:grpSpPr>
          <a:xfrm>
            <a:off x="864183" y="2491489"/>
            <a:ext cx="9956274" cy="2116359"/>
            <a:chOff x="953990" y="2989511"/>
            <a:chExt cx="9956274" cy="2116359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1D44DD5A-FF70-E3EE-DBFD-247A948918F4}"/>
                </a:ext>
              </a:extLst>
            </p:cNvPr>
            <p:cNvGrpSpPr/>
            <p:nvPr/>
          </p:nvGrpSpPr>
          <p:grpSpPr>
            <a:xfrm>
              <a:off x="1146417" y="2989511"/>
              <a:ext cx="9763847" cy="1879072"/>
              <a:chOff x="948887" y="2682897"/>
              <a:chExt cx="10534731" cy="2027430"/>
            </a:xfrm>
          </p:grpSpPr>
          <p:sp>
            <p:nvSpPr>
              <p:cNvPr id="59" name="ï$ľïdè">
                <a:extLst>
                  <a:ext uri="{FF2B5EF4-FFF2-40B4-BE49-F238E27FC236}">
                    <a16:creationId xmlns:a16="http://schemas.microsoft.com/office/drawing/2014/main" id="{ED7BBB8F-4C82-1265-0B24-119628227458}"/>
                  </a:ext>
                </a:extLst>
              </p:cNvPr>
              <p:cNvSpPr/>
              <p:nvPr/>
            </p:nvSpPr>
            <p:spPr bwMode="auto">
              <a:xfrm>
                <a:off x="1094890" y="3634675"/>
                <a:ext cx="8483219" cy="445609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zh-CN" altLang="en-US" sz="1200">
                  <a:solidFill>
                    <a:schemeClr val="dk1"/>
                  </a:solidFill>
                  <a:latin typeface="+mn-ea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60" name="ïs1íḓê">
                <a:extLst>
                  <a:ext uri="{FF2B5EF4-FFF2-40B4-BE49-F238E27FC236}">
                    <a16:creationId xmlns:a16="http://schemas.microsoft.com/office/drawing/2014/main" id="{D89187A2-5F3E-7323-BCF5-05CC85BE63C4}"/>
                  </a:ext>
                </a:extLst>
              </p:cNvPr>
              <p:cNvSpPr/>
              <p:nvPr/>
            </p:nvSpPr>
            <p:spPr bwMode="auto">
              <a:xfrm>
                <a:off x="948887" y="3471726"/>
                <a:ext cx="743067" cy="743067"/>
              </a:xfrm>
              <a:prstGeom prst="ellipse">
                <a:avLst/>
              </a:prstGeom>
              <a:solidFill>
                <a:srgbClr val="00C8AF"/>
              </a:solidFill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b="1" i="1" dirty="0">
                    <a:solidFill>
                      <a:schemeClr val="bg1"/>
                    </a:solidFill>
                    <a:latin typeface="+mn-ea"/>
                    <a:ea typeface="字魂59号-创粗黑" panose="00000500000000000000" pitchFamily="2" charset="-122"/>
                    <a:cs typeface="+mn-ea"/>
                    <a:sym typeface="字魂59号-创粗黑" panose="00000500000000000000" pitchFamily="2" charset="-122"/>
                  </a:rPr>
                  <a:t>01</a:t>
                </a:r>
                <a:endParaRPr lang="zh-CN" altLang="en-US" sz="1050" b="1" i="1" dirty="0">
                  <a:solidFill>
                    <a:schemeClr val="bg1"/>
                  </a:solidFill>
                  <a:latin typeface="+mn-ea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61" name="íšḻiďè">
                <a:extLst>
                  <a:ext uri="{FF2B5EF4-FFF2-40B4-BE49-F238E27FC236}">
                    <a16:creationId xmlns:a16="http://schemas.microsoft.com/office/drawing/2014/main" id="{33A7DBD5-AEAD-F562-2F69-FDFC809AA5D2}"/>
                  </a:ext>
                </a:extLst>
              </p:cNvPr>
              <p:cNvSpPr/>
              <p:nvPr/>
            </p:nvSpPr>
            <p:spPr bwMode="auto">
              <a:xfrm>
                <a:off x="3087364" y="3489343"/>
                <a:ext cx="743067" cy="743067"/>
              </a:xfrm>
              <a:prstGeom prst="ellipse">
                <a:avLst/>
              </a:prstGeom>
              <a:solidFill>
                <a:srgbClr val="006EBB"/>
              </a:solidFill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b="1" i="1" dirty="0">
                    <a:solidFill>
                      <a:schemeClr val="bg1"/>
                    </a:solidFill>
                    <a:latin typeface="+mn-ea"/>
                    <a:ea typeface="字魂59号-创粗黑" panose="00000500000000000000" pitchFamily="2" charset="-122"/>
                    <a:cs typeface="+mn-ea"/>
                    <a:sym typeface="字魂59号-创粗黑" panose="00000500000000000000" pitchFamily="2" charset="-122"/>
                  </a:rPr>
                  <a:t>02</a:t>
                </a:r>
                <a:endParaRPr lang="zh-CN" altLang="en-US" b="1" i="1" dirty="0">
                  <a:solidFill>
                    <a:schemeClr val="bg1"/>
                  </a:solidFill>
                  <a:latin typeface="+mn-ea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62" name="iṥḷíḓê">
                <a:extLst>
                  <a:ext uri="{FF2B5EF4-FFF2-40B4-BE49-F238E27FC236}">
                    <a16:creationId xmlns:a16="http://schemas.microsoft.com/office/drawing/2014/main" id="{067652C2-923F-B8C6-A0F0-6A6367DAD5B7}"/>
                  </a:ext>
                </a:extLst>
              </p:cNvPr>
              <p:cNvSpPr/>
              <p:nvPr/>
            </p:nvSpPr>
            <p:spPr bwMode="auto">
              <a:xfrm flipH="1">
                <a:off x="9417115" y="2864068"/>
                <a:ext cx="1845649" cy="1846259"/>
              </a:xfrm>
              <a:prstGeom prst="ellipse">
                <a:avLst/>
              </a:prstGeom>
              <a:solidFill>
                <a:srgbClr val="EF184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zh-CN" altLang="en-US" sz="1400">
                  <a:latin typeface="+mn-ea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63" name="íṣlïḑè">
                <a:extLst>
                  <a:ext uri="{FF2B5EF4-FFF2-40B4-BE49-F238E27FC236}">
                    <a16:creationId xmlns:a16="http://schemas.microsoft.com/office/drawing/2014/main" id="{5B9A60E9-77DA-F52F-80BD-BAA176FCB97B}"/>
                  </a:ext>
                </a:extLst>
              </p:cNvPr>
              <p:cNvSpPr/>
              <p:nvPr/>
            </p:nvSpPr>
            <p:spPr bwMode="auto">
              <a:xfrm>
                <a:off x="11170039" y="2811806"/>
                <a:ext cx="313579" cy="313579"/>
              </a:xfrm>
              <a:prstGeom prst="ellipse">
                <a:avLst/>
              </a:prstGeom>
              <a:solidFill>
                <a:srgbClr val="EF184B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Autofit/>
              </a:bodyPr>
              <a:lstStyle/>
              <a:p>
                <a:pPr algn="ctr"/>
                <a:endParaRPr lang="zh-CN" altLang="en-US" sz="800">
                  <a:solidFill>
                    <a:schemeClr val="dk1"/>
                  </a:solidFill>
                  <a:latin typeface="+mn-ea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64" name="íṧļíḓé">
                <a:extLst>
                  <a:ext uri="{FF2B5EF4-FFF2-40B4-BE49-F238E27FC236}">
                    <a16:creationId xmlns:a16="http://schemas.microsoft.com/office/drawing/2014/main" id="{2E456B6F-0439-7899-C975-4A057E692B13}"/>
                  </a:ext>
                </a:extLst>
              </p:cNvPr>
              <p:cNvSpPr/>
              <p:nvPr/>
            </p:nvSpPr>
            <p:spPr bwMode="auto">
              <a:xfrm>
                <a:off x="10844356" y="2682897"/>
                <a:ext cx="128909" cy="128909"/>
              </a:xfrm>
              <a:prstGeom prst="ellipse">
                <a:avLst/>
              </a:prstGeom>
              <a:solidFill>
                <a:srgbClr val="EF184B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Autofit/>
              </a:bodyPr>
              <a:lstStyle/>
              <a:p>
                <a:pPr algn="ctr"/>
                <a:endParaRPr lang="zh-CN" altLang="en-US" sz="300">
                  <a:solidFill>
                    <a:schemeClr val="dk1"/>
                  </a:solidFill>
                  <a:latin typeface="+mn-ea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65" name="ïṩ1îdé">
                <a:extLst>
                  <a:ext uri="{FF2B5EF4-FFF2-40B4-BE49-F238E27FC236}">
                    <a16:creationId xmlns:a16="http://schemas.microsoft.com/office/drawing/2014/main" id="{7C1044A8-A611-6653-862C-ADAD26C6C766}"/>
                  </a:ext>
                </a:extLst>
              </p:cNvPr>
              <p:cNvSpPr/>
              <p:nvPr/>
            </p:nvSpPr>
            <p:spPr bwMode="auto">
              <a:xfrm>
                <a:off x="5162712" y="3489343"/>
                <a:ext cx="743067" cy="743067"/>
              </a:xfrm>
              <a:prstGeom prst="ellipse">
                <a:avLst/>
              </a:prstGeom>
              <a:solidFill>
                <a:srgbClr val="00C8AF"/>
              </a:solidFill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b="1" i="1" dirty="0">
                    <a:solidFill>
                      <a:schemeClr val="bg1"/>
                    </a:solidFill>
                    <a:latin typeface="+mn-ea"/>
                    <a:ea typeface="字魂59号-创粗黑" panose="00000500000000000000" pitchFamily="2" charset="-122"/>
                    <a:cs typeface="+mn-ea"/>
                    <a:sym typeface="字魂59号-创粗黑" panose="00000500000000000000" pitchFamily="2" charset="-122"/>
                  </a:rPr>
                  <a:t>03</a:t>
                </a:r>
                <a:endParaRPr lang="zh-CN" altLang="en-US" b="1" i="1" dirty="0">
                  <a:solidFill>
                    <a:schemeClr val="bg1"/>
                  </a:solidFill>
                  <a:latin typeface="+mn-ea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66" name="ï$lïḋe">
                <a:extLst>
                  <a:ext uri="{FF2B5EF4-FFF2-40B4-BE49-F238E27FC236}">
                    <a16:creationId xmlns:a16="http://schemas.microsoft.com/office/drawing/2014/main" id="{6E68CB61-1D47-C90D-0D9F-FD53FBD671EE}"/>
                  </a:ext>
                </a:extLst>
              </p:cNvPr>
              <p:cNvSpPr/>
              <p:nvPr/>
            </p:nvSpPr>
            <p:spPr bwMode="auto">
              <a:xfrm>
                <a:off x="7609592" y="3452675"/>
                <a:ext cx="743067" cy="743067"/>
              </a:xfrm>
              <a:prstGeom prst="ellipse">
                <a:avLst/>
              </a:prstGeom>
              <a:solidFill>
                <a:srgbClr val="006EBB"/>
              </a:solidFill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b="1" i="1" dirty="0">
                    <a:solidFill>
                      <a:schemeClr val="bg1"/>
                    </a:solidFill>
                    <a:latin typeface="+mn-ea"/>
                    <a:ea typeface="字魂59号-创粗黑" panose="00000500000000000000" pitchFamily="2" charset="-122"/>
                    <a:cs typeface="+mn-ea"/>
                    <a:sym typeface="字魂59号-创粗黑" panose="00000500000000000000" pitchFamily="2" charset="-122"/>
                  </a:rPr>
                  <a:t>04</a:t>
                </a:r>
                <a:endParaRPr lang="zh-CN" altLang="en-US" sz="1400" b="1" i="1" dirty="0">
                  <a:solidFill>
                    <a:schemeClr val="bg1"/>
                  </a:solidFill>
                  <a:latin typeface="+mn-ea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</p:grpSp>
        <p:sp>
          <p:nvSpPr>
            <p:cNvPr id="58" name="文本框 7">
              <a:extLst>
                <a:ext uri="{FF2B5EF4-FFF2-40B4-BE49-F238E27FC236}">
                  <a16:creationId xmlns:a16="http://schemas.microsoft.com/office/drawing/2014/main" id="{C032304D-37DA-4404-5790-FDFC4AA5D5DB}"/>
                </a:ext>
              </a:extLst>
            </p:cNvPr>
            <p:cNvSpPr txBox="1"/>
            <p:nvPr/>
          </p:nvSpPr>
          <p:spPr bwMode="auto">
            <a:xfrm>
              <a:off x="953990" y="3074543"/>
              <a:ext cx="2566334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字魂59号-创粗黑" panose="00000500000000000000" pitchFamily="2" charset="-122"/>
                </a:rPr>
                <a:t>认识变量</a:t>
              </a:r>
            </a:p>
          </p:txBody>
        </p:sp>
        <p:sp>
          <p:nvSpPr>
            <p:cNvPr id="56" name="文本框 7">
              <a:extLst>
                <a:ext uri="{FF2B5EF4-FFF2-40B4-BE49-F238E27FC236}">
                  <a16:creationId xmlns:a16="http://schemas.microsoft.com/office/drawing/2014/main" id="{50C2AFB0-8420-32D4-5A46-DF048F8F9132}"/>
                </a:ext>
              </a:extLst>
            </p:cNvPr>
            <p:cNvSpPr txBox="1"/>
            <p:nvPr/>
          </p:nvSpPr>
          <p:spPr bwMode="auto">
            <a:xfrm>
              <a:off x="4657499" y="3108987"/>
              <a:ext cx="1618226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fontAlgn="auto">
                <a:spcBef>
                  <a:spcPts val="0"/>
                </a:spcBef>
                <a:spcAft>
                  <a:spcPts val="0"/>
                </a:spcAft>
                <a:defRPr b="1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defRPr>
              </a:lvl1pPr>
              <a:lvl2pPr defTabSz="457200"/>
              <a:lvl3pPr defTabSz="457200"/>
              <a:lvl4pPr defTabSz="457200"/>
              <a:lvl5pPr defTabSz="457200"/>
              <a:lvl6pPr defTabSz="457200"/>
              <a:lvl7pPr defTabSz="457200"/>
              <a:lvl8pPr defTabSz="457200"/>
              <a:lvl9pPr defTabSz="457200"/>
            </a:lstStyle>
            <a:p>
              <a:r>
                <a:rPr lang="zh-CN" altLang="en-US" sz="1600" b="1" dirty="0"/>
                <a:t>变量有啥特点？</a:t>
              </a:r>
              <a:endParaRPr lang="zh-CN" altLang="en-US" sz="1600" dirty="0">
                <a:sym typeface="字魂59号-创粗黑" panose="00000500000000000000" pitchFamily="2" charset="-122"/>
              </a:endParaRPr>
            </a:p>
          </p:txBody>
        </p:sp>
        <p:sp>
          <p:nvSpPr>
            <p:cNvPr id="52" name="文本框 7">
              <a:extLst>
                <a:ext uri="{FF2B5EF4-FFF2-40B4-BE49-F238E27FC236}">
                  <a16:creationId xmlns:a16="http://schemas.microsoft.com/office/drawing/2014/main" id="{8FEED8CF-DCE8-4F2A-860A-39098D2AD82C}"/>
                </a:ext>
              </a:extLst>
            </p:cNvPr>
            <p:cNvSpPr txBox="1"/>
            <p:nvPr/>
          </p:nvSpPr>
          <p:spPr bwMode="auto">
            <a:xfrm>
              <a:off x="2564269" y="4749486"/>
              <a:ext cx="2003312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fontAlgn="auto">
                <a:spcBef>
                  <a:spcPts val="0"/>
                </a:spcBef>
                <a:spcAft>
                  <a:spcPts val="0"/>
                </a:spcAft>
                <a:defRPr b="1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defRPr>
              </a:lvl1pPr>
              <a:lvl2pPr defTabSz="457200"/>
              <a:lvl3pPr defTabSz="457200"/>
              <a:lvl4pPr defTabSz="457200"/>
              <a:lvl5pPr defTabSz="457200"/>
              <a:lvl6pPr defTabSz="457200"/>
              <a:lvl7pPr defTabSz="457200"/>
              <a:lvl8pPr defTabSz="457200"/>
              <a:lvl9pPr defTabSz="457200"/>
            </a:lstStyle>
            <a:p>
              <a:r>
                <a:rPr lang="zh-CN" altLang="en-US" sz="1600" dirty="0">
                  <a:sym typeface="字魂59号-创粗黑" panose="00000500000000000000" pitchFamily="2" charset="-122"/>
                </a:rPr>
                <a:t>为什么要用变量？</a:t>
              </a:r>
            </a:p>
          </p:txBody>
        </p:sp>
        <p:sp>
          <p:nvSpPr>
            <p:cNvPr id="50" name="文本框 7">
              <a:extLst>
                <a:ext uri="{FF2B5EF4-FFF2-40B4-BE49-F238E27FC236}">
                  <a16:creationId xmlns:a16="http://schemas.microsoft.com/office/drawing/2014/main" id="{56AC7729-79E7-4A08-B701-4BB602735A56}"/>
                </a:ext>
              </a:extLst>
            </p:cNvPr>
            <p:cNvSpPr txBox="1"/>
            <p:nvPr/>
          </p:nvSpPr>
          <p:spPr bwMode="auto">
            <a:xfrm>
              <a:off x="6786973" y="4767316"/>
              <a:ext cx="2003312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fontAlgn="auto">
                <a:spcBef>
                  <a:spcPts val="0"/>
                </a:spcBef>
                <a:spcAft>
                  <a:spcPts val="0"/>
                </a:spcAft>
                <a:defRPr b="1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defRPr>
              </a:lvl1pPr>
              <a:lvl2pPr defTabSz="457200"/>
              <a:lvl3pPr defTabSz="457200"/>
              <a:lvl4pPr defTabSz="457200"/>
              <a:lvl5pPr defTabSz="457200"/>
              <a:lvl6pPr defTabSz="457200"/>
              <a:lvl7pPr defTabSz="457200"/>
              <a:lvl8pPr defTabSz="457200"/>
              <a:lvl9pPr defTabSz="457200"/>
            </a:lstStyle>
            <a:p>
              <a:r>
                <a:rPr lang="zh-CN" altLang="en-US" sz="1600" dirty="0">
                  <a:sym typeface="字魂59号-创粗黑" panose="00000500000000000000" pitchFamily="2" charset="-122"/>
                </a:rPr>
                <a:t>变量有啥应用场景？</a:t>
              </a:r>
            </a:p>
          </p:txBody>
        </p:sp>
        <p:sp>
          <p:nvSpPr>
            <p:cNvPr id="48" name="文本框 7">
              <a:extLst>
                <a:ext uri="{FF2B5EF4-FFF2-40B4-BE49-F238E27FC236}">
                  <a16:creationId xmlns:a16="http://schemas.microsoft.com/office/drawing/2014/main" id="{CDF5FA79-9000-C7DD-8E15-DA31C0FBD37B}"/>
                </a:ext>
              </a:extLst>
            </p:cNvPr>
            <p:cNvSpPr txBox="1"/>
            <p:nvPr/>
          </p:nvSpPr>
          <p:spPr bwMode="auto">
            <a:xfrm>
              <a:off x="9350908" y="3720617"/>
              <a:ext cx="998734" cy="58477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b="1" kern="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字魂59号-创粗黑" panose="00000500000000000000" pitchFamily="2" charset="-122"/>
                </a:rPr>
                <a:t>小结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60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0880" y="940081"/>
            <a:ext cx="1846083" cy="517190"/>
          </a:xfrm>
        </p:spPr>
        <p:txBody>
          <a:bodyPr/>
          <a:lstStyle/>
          <a:p>
            <a:r>
              <a:rPr kumimoji="1" lang="zh-CN" altLang="en-US" dirty="0"/>
              <a:t>什么是变量 </a:t>
            </a:r>
            <a:r>
              <a:rPr kumimoji="1" lang="en-US" altLang="zh-CN" dirty="0"/>
              <a:t>?</a:t>
            </a:r>
            <a:endParaRPr kumimoji="1"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0291505-5E5B-4C05-8E49-C0590960DE1D}"/>
              </a:ext>
            </a:extLst>
          </p:cNvPr>
          <p:cNvSpPr txBox="1"/>
          <p:nvPr/>
        </p:nvSpPr>
        <p:spPr>
          <a:xfrm>
            <a:off x="708468" y="1548522"/>
            <a:ext cx="38542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594" indent="-228594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是用来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记住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程序要处理的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的。</a:t>
            </a:r>
          </a:p>
        </p:txBody>
      </p:sp>
      <p:sp>
        <p:nvSpPr>
          <p:cNvPr id="13" name="文本占位符 3">
            <a:extLst>
              <a:ext uri="{FF2B5EF4-FFF2-40B4-BE49-F238E27FC236}">
                <a16:creationId xmlns:a16="http://schemas.microsoft.com/office/drawing/2014/main" id="{F6CC9F29-8479-44AB-77F7-3F21C28B2B86}"/>
              </a:ext>
            </a:extLst>
          </p:cNvPr>
          <p:cNvSpPr txBox="1">
            <a:spLocks/>
          </p:cNvSpPr>
          <p:nvPr/>
        </p:nvSpPr>
        <p:spPr>
          <a:xfrm>
            <a:off x="708468" y="2215278"/>
            <a:ext cx="2153736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变量的定义格式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9E296A2-1A0A-8442-F637-C4119A6F9C25}"/>
              </a:ext>
            </a:extLst>
          </p:cNvPr>
          <p:cNvSpPr txBox="1"/>
          <p:nvPr/>
        </p:nvSpPr>
        <p:spPr>
          <a:xfrm>
            <a:off x="799647" y="2867442"/>
            <a:ext cx="2833460" cy="307777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数据类型   变量名称     </a:t>
            </a:r>
            <a:r>
              <a:rPr lang="en-US" altLang="zh-CN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      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</a:t>
            </a:r>
            <a:r>
              <a:rPr lang="en-US" altLang="zh-CN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;</a:t>
            </a:r>
            <a:endParaRPr lang="zh-CN" alt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78494EE4-377D-E471-F0D7-26A42164B272}"/>
              </a:ext>
            </a:extLst>
          </p:cNvPr>
          <p:cNvCxnSpPr>
            <a:cxnSpLocks/>
          </p:cNvCxnSpPr>
          <p:nvPr/>
        </p:nvCxnSpPr>
        <p:spPr>
          <a:xfrm>
            <a:off x="2034750" y="3176231"/>
            <a:ext cx="0" cy="1276533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0088C8AF-85D3-9603-94F6-9FB3316CE58D}"/>
              </a:ext>
            </a:extLst>
          </p:cNvPr>
          <p:cNvSpPr txBox="1"/>
          <p:nvPr/>
        </p:nvSpPr>
        <p:spPr>
          <a:xfrm>
            <a:off x="1785336" y="4484319"/>
            <a:ext cx="2294895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首字母建议小写，有意义。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35B28723-1F9C-1EC3-F7A6-A6DDBF192C8F}"/>
              </a:ext>
            </a:extLst>
          </p:cNvPr>
          <p:cNvCxnSpPr>
            <a:cxnSpLocks/>
          </p:cNvCxnSpPr>
          <p:nvPr/>
        </p:nvCxnSpPr>
        <p:spPr>
          <a:xfrm>
            <a:off x="1111427" y="3175219"/>
            <a:ext cx="0" cy="1802069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99D853C2-BFD0-4F9A-8F86-5BD3D79C73C8}"/>
              </a:ext>
            </a:extLst>
          </p:cNvPr>
          <p:cNvSpPr txBox="1"/>
          <p:nvPr/>
        </p:nvSpPr>
        <p:spPr>
          <a:xfrm>
            <a:off x="954769" y="5037313"/>
            <a:ext cx="6410729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限制盒子中只能存储某种数据形式</a:t>
            </a:r>
            <a:r>
              <a:rPr lang="en-US" altLang="zh-CN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: </a:t>
            </a:r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例如：</a:t>
            </a:r>
            <a:r>
              <a:rPr lang="en-US" altLang="zh-CN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</a:t>
            </a:r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（整数类型）、 </a:t>
            </a:r>
            <a:r>
              <a:rPr lang="en-US" altLang="zh-CN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double(</a:t>
            </a:r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小数类型</a:t>
            </a:r>
            <a:r>
              <a:rPr lang="en-US" altLang="zh-CN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endParaRPr lang="zh-CN" altLang="en-US" sz="1400" b="1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3AF78755-FE41-D0CE-A254-7AC6564F7328}"/>
              </a:ext>
            </a:extLst>
          </p:cNvPr>
          <p:cNvCxnSpPr>
            <a:cxnSpLocks/>
          </p:cNvCxnSpPr>
          <p:nvPr/>
        </p:nvCxnSpPr>
        <p:spPr>
          <a:xfrm>
            <a:off x="2752277" y="3175219"/>
            <a:ext cx="2" cy="853339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77547CB-A7DF-5C67-C477-DA50E4F200AC}"/>
              </a:ext>
            </a:extLst>
          </p:cNvPr>
          <p:cNvSpPr txBox="1"/>
          <p:nvPr/>
        </p:nvSpPr>
        <p:spPr>
          <a:xfrm>
            <a:off x="2558505" y="4041568"/>
            <a:ext cx="537327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赋值</a:t>
            </a:r>
          </a:p>
        </p:txBody>
      </p:sp>
      <p:sp>
        <p:nvSpPr>
          <p:cNvPr id="24" name="Rectangle 1">
            <a:extLst>
              <a:ext uri="{FF2B5EF4-FFF2-40B4-BE49-F238E27FC236}">
                <a16:creationId xmlns:a16="http://schemas.microsoft.com/office/drawing/2014/main" id="{DBEAF24B-AE46-2AD1-6006-EDB44445F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0231" y="2867442"/>
            <a:ext cx="1768119" cy="33855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age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18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471930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  <p:bldP spid="18" grpId="0" animBg="1"/>
      <p:bldP spid="21" grpId="0" animBg="1"/>
      <p:bldP spid="23" grpId="0" animBg="1"/>
      <p:bldP spid="24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 19">
            <a:extLst>
              <a:ext uri="{FF2B5EF4-FFF2-40B4-BE49-F238E27FC236}">
                <a16:creationId xmlns:a16="http://schemas.microsoft.com/office/drawing/2014/main" id="{B80EE752-E618-6190-698A-0C816C03D06F}"/>
              </a:ext>
            </a:extLst>
          </p:cNvPr>
          <p:cNvSpPr>
            <a:spLocks/>
          </p:cNvSpPr>
          <p:nvPr/>
        </p:nvSpPr>
        <p:spPr bwMode="auto">
          <a:xfrm>
            <a:off x="4149157" y="1465729"/>
            <a:ext cx="2493434" cy="912284"/>
          </a:xfrm>
          <a:custGeom>
            <a:avLst/>
            <a:gdLst>
              <a:gd name="T0" fmla="*/ 1178 w 1178"/>
              <a:gd name="T1" fmla="*/ 431 h 431"/>
              <a:gd name="T2" fmla="*/ 0 w 1178"/>
              <a:gd name="T3" fmla="*/ 431 h 431"/>
              <a:gd name="T4" fmla="*/ 315 w 1178"/>
              <a:gd name="T5" fmla="*/ 0 h 431"/>
              <a:gd name="T6" fmla="*/ 863 w 1178"/>
              <a:gd name="T7" fmla="*/ 0 h 431"/>
              <a:gd name="T8" fmla="*/ 1178 w 1178"/>
              <a:gd name="T9" fmla="*/ 431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78" h="431">
                <a:moveTo>
                  <a:pt x="1178" y="431"/>
                </a:moveTo>
                <a:lnTo>
                  <a:pt x="0" y="431"/>
                </a:lnTo>
                <a:lnTo>
                  <a:pt x="315" y="0"/>
                </a:lnTo>
                <a:lnTo>
                  <a:pt x="863" y="0"/>
                </a:lnTo>
                <a:lnTo>
                  <a:pt x="1178" y="431"/>
                </a:lnTo>
                <a:close/>
              </a:path>
            </a:pathLst>
          </a:custGeom>
          <a:solidFill>
            <a:srgbClr val="CF0110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914377"/>
            <a:endParaRPr lang="zh-CN" altLang="en-US" dirty="0">
              <a:solidFill>
                <a:prstClr val="black"/>
              </a:solidFill>
              <a:ea typeface="阿里巴巴普惠体" panose="00020600040101010101" pitchFamily="18" charset="-122"/>
              <a:cs typeface="阿里巴巴普惠体" panose="00020600040101010101" pitchFamily="18" charset="-122"/>
              <a:sym typeface="+mn-lt"/>
            </a:endParaRPr>
          </a:p>
        </p:txBody>
      </p:sp>
      <p:sp>
        <p:nvSpPr>
          <p:cNvPr id="87" name="矩形: 圆角 86">
            <a:extLst>
              <a:ext uri="{FF2B5EF4-FFF2-40B4-BE49-F238E27FC236}">
                <a16:creationId xmlns:a16="http://schemas.microsoft.com/office/drawing/2014/main" id="{138CB265-AC74-C884-C966-A58540954FF2}"/>
              </a:ext>
            </a:extLst>
          </p:cNvPr>
          <p:cNvSpPr/>
          <p:nvPr/>
        </p:nvSpPr>
        <p:spPr>
          <a:xfrm>
            <a:off x="4023976" y="1930487"/>
            <a:ext cx="2835265" cy="300543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914377"/>
            <a:endParaRPr lang="zh-CN" altLang="en-US">
              <a:solidFill>
                <a:prstClr val="black"/>
              </a:solidFill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88" name="矩形: 圆角 87">
            <a:extLst>
              <a:ext uri="{FF2B5EF4-FFF2-40B4-BE49-F238E27FC236}">
                <a16:creationId xmlns:a16="http://schemas.microsoft.com/office/drawing/2014/main" id="{0BE38061-B18D-B280-8A63-763B299E1AF0}"/>
              </a:ext>
            </a:extLst>
          </p:cNvPr>
          <p:cNvSpPr/>
          <p:nvPr/>
        </p:nvSpPr>
        <p:spPr>
          <a:xfrm>
            <a:off x="4159830" y="1912043"/>
            <a:ext cx="2728158" cy="2931708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41300" dist="38100" dir="2700000" sx="103000" sy="103000" algn="tl" rotWithShape="0">
              <a:prstClr val="black">
                <a:alpha val="23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914377"/>
            <a:endParaRPr lang="zh-CN" altLang="en-US">
              <a:solidFill>
                <a:prstClr val="black"/>
              </a:solidFill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1" name="文本占位符 3">
            <a:extLst>
              <a:ext uri="{FF2B5EF4-FFF2-40B4-BE49-F238E27FC236}">
                <a16:creationId xmlns:a16="http://schemas.microsoft.com/office/drawing/2014/main" id="{A9DA712E-8B59-F813-F12A-15936C23E246}"/>
              </a:ext>
            </a:extLst>
          </p:cNvPr>
          <p:cNvSpPr txBox="1">
            <a:spLocks/>
          </p:cNvSpPr>
          <p:nvPr/>
        </p:nvSpPr>
        <p:spPr>
          <a:xfrm>
            <a:off x="4023976" y="3220090"/>
            <a:ext cx="3026129" cy="517190"/>
          </a:xfrm>
          <a:prstGeom prst="rect">
            <a:avLst/>
          </a:prstGeom>
        </p:spPr>
        <p:txBody>
          <a:bodyPr/>
          <a:lstStyle>
            <a:lvl1pPr marL="457189" indent="-457189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CN" altLang="en-US" sz="18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变量在计算机中的执行原理</a:t>
            </a:r>
          </a:p>
        </p:txBody>
      </p:sp>
      <p:sp>
        <p:nvSpPr>
          <p:cNvPr id="56" name="Freeform 21">
            <a:extLst>
              <a:ext uri="{FF2B5EF4-FFF2-40B4-BE49-F238E27FC236}">
                <a16:creationId xmlns:a16="http://schemas.microsoft.com/office/drawing/2014/main" id="{09704414-C81D-75E1-851E-BE149E46DE56}"/>
              </a:ext>
            </a:extLst>
          </p:cNvPr>
          <p:cNvSpPr>
            <a:spLocks/>
          </p:cNvSpPr>
          <p:nvPr/>
        </p:nvSpPr>
        <p:spPr bwMode="auto">
          <a:xfrm>
            <a:off x="4825239" y="1449765"/>
            <a:ext cx="1159934" cy="721129"/>
          </a:xfrm>
          <a:custGeom>
            <a:avLst/>
            <a:gdLst>
              <a:gd name="T0" fmla="*/ 54 w 66"/>
              <a:gd name="T1" fmla="*/ 52 h 52"/>
              <a:gd name="T2" fmla="*/ 12 w 66"/>
              <a:gd name="T3" fmla="*/ 52 h 52"/>
              <a:gd name="T4" fmla="*/ 0 w 66"/>
              <a:gd name="T5" fmla="*/ 40 h 52"/>
              <a:gd name="T6" fmla="*/ 0 w 66"/>
              <a:gd name="T7" fmla="*/ 0 h 52"/>
              <a:gd name="T8" fmla="*/ 66 w 66"/>
              <a:gd name="T9" fmla="*/ 0 h 52"/>
              <a:gd name="T10" fmla="*/ 66 w 66"/>
              <a:gd name="T11" fmla="*/ 40 h 52"/>
              <a:gd name="T12" fmla="*/ 54 w 66"/>
              <a:gd name="T13" fmla="*/ 5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52">
                <a:moveTo>
                  <a:pt x="54" y="52"/>
                </a:moveTo>
                <a:cubicBezTo>
                  <a:pt x="12" y="52"/>
                  <a:pt x="12" y="52"/>
                  <a:pt x="12" y="52"/>
                </a:cubicBezTo>
                <a:cubicBezTo>
                  <a:pt x="5" y="52"/>
                  <a:pt x="0" y="47"/>
                  <a:pt x="0" y="40"/>
                </a:cubicBezTo>
                <a:cubicBezTo>
                  <a:pt x="0" y="0"/>
                  <a:pt x="0" y="0"/>
                  <a:pt x="0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6" y="40"/>
                  <a:pt x="66" y="40"/>
                  <a:pt x="66" y="40"/>
                </a:cubicBezTo>
                <a:cubicBezTo>
                  <a:pt x="66" y="47"/>
                  <a:pt x="61" y="52"/>
                  <a:pt x="54" y="52"/>
                </a:cubicBezTo>
                <a:close/>
              </a:path>
            </a:pathLst>
          </a:custGeom>
          <a:solidFill>
            <a:srgbClr val="FE4E5B"/>
          </a:solidFill>
          <a:ln>
            <a:noFill/>
          </a:ln>
          <a:effectLst>
            <a:outerShdw blurRad="139700" dist="38100" dir="5400000" sx="102000" sy="102000" algn="t" rotWithShape="0">
              <a:prstClr val="black">
                <a:alpha val="31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914377"/>
            <a:endParaRPr lang="zh-CN" altLang="en-US" dirty="0">
              <a:solidFill>
                <a:prstClr val="black"/>
              </a:solidFill>
              <a:ea typeface="阿里巴巴普惠体" panose="00020600040101010101" pitchFamily="18" charset="-122"/>
              <a:cs typeface="阿里巴巴普惠体" panose="00020600040101010101" pitchFamily="18" charset="-122"/>
              <a:sym typeface="+mn-lt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5BD356A7-ACC7-93DB-C671-62276CC552A6}"/>
              </a:ext>
            </a:extLst>
          </p:cNvPr>
          <p:cNvSpPr txBox="1"/>
          <p:nvPr/>
        </p:nvSpPr>
        <p:spPr>
          <a:xfrm>
            <a:off x="5061201" y="1556581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/>
            <a:r>
              <a:rPr lang="zh-CN" altLang="en-US" sz="2000" dirty="0">
                <a:solidFill>
                  <a:prstClr val="white"/>
                </a:solidFill>
                <a:ea typeface="阿里巴巴普惠体" panose="00020600040101010101" pitchFamily="18" charset="-122"/>
                <a:cs typeface="阿里巴巴普惠体" panose="00020600040101010101" pitchFamily="18" charset="-122"/>
                <a:sym typeface="+mn-lt"/>
              </a:rPr>
              <a:t>内存</a:t>
            </a:r>
          </a:p>
        </p:txBody>
      </p:sp>
      <p:sp>
        <p:nvSpPr>
          <p:cNvPr id="83" name="矩形: 圆角 82">
            <a:extLst>
              <a:ext uri="{FF2B5EF4-FFF2-40B4-BE49-F238E27FC236}">
                <a16:creationId xmlns:a16="http://schemas.microsoft.com/office/drawing/2014/main" id="{8E31CBFE-42C8-8104-71D7-9D02381277E9}"/>
              </a:ext>
            </a:extLst>
          </p:cNvPr>
          <p:cNvSpPr/>
          <p:nvPr/>
        </p:nvSpPr>
        <p:spPr>
          <a:xfrm>
            <a:off x="5045364" y="2751986"/>
            <a:ext cx="940226" cy="97566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18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3C8549ED-D0DF-E3B3-A7E5-30BF337C22A8}"/>
              </a:ext>
            </a:extLst>
          </p:cNvPr>
          <p:cNvSpPr txBox="1"/>
          <p:nvPr/>
        </p:nvSpPr>
        <p:spPr>
          <a:xfrm>
            <a:off x="5167768" y="3748722"/>
            <a:ext cx="7236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age</a:t>
            </a:r>
            <a:endParaRPr lang="zh-CN" altLang="en-US" dirty="0"/>
          </a:p>
        </p:txBody>
      </p: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D09A1EC6-69AB-C338-4AC4-591C35FD5863}"/>
              </a:ext>
            </a:extLst>
          </p:cNvPr>
          <p:cNvCxnSpPr>
            <a:cxnSpLocks/>
          </p:cNvCxnSpPr>
          <p:nvPr/>
        </p:nvCxnSpPr>
        <p:spPr>
          <a:xfrm>
            <a:off x="3405471" y="3377897"/>
            <a:ext cx="155705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555A0FC8-17AA-D840-23AD-8A765C5B4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546" y="5300303"/>
            <a:ext cx="4027633" cy="3414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090158F-1139-4D6A-69B0-146589B5C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895" y="5286163"/>
            <a:ext cx="2988841" cy="33634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71DD65E-5503-92CE-80B4-C11919901F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1736" y="5265640"/>
            <a:ext cx="3179918" cy="376119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55A27C75-4A65-D885-892F-63B1C2DCE0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6201" y="2549489"/>
            <a:ext cx="2080824" cy="1568811"/>
          </a:xfrm>
          <a:prstGeom prst="rect">
            <a:avLst/>
          </a:prstGeom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8F9DAEDE-7DEE-7D84-7CE2-DDD1CA375B52}"/>
              </a:ext>
            </a:extLst>
          </p:cNvPr>
          <p:cNvSpPr txBox="1"/>
          <p:nvPr/>
        </p:nvSpPr>
        <p:spPr>
          <a:xfrm>
            <a:off x="8518600" y="4032648"/>
            <a:ext cx="683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age</a:t>
            </a:r>
            <a:endParaRPr lang="zh-CN" altLang="en-US" dirty="0"/>
          </a:p>
        </p:txBody>
      </p:sp>
      <p:sp>
        <p:nvSpPr>
          <p:cNvPr id="55" name="Rectangle 1">
            <a:extLst>
              <a:ext uri="{FF2B5EF4-FFF2-40B4-BE49-F238E27FC236}">
                <a16:creationId xmlns:a16="http://schemas.microsoft.com/office/drawing/2014/main" id="{1ED382B8-D47E-3D12-572A-093BF860A4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7352" y="3208620"/>
            <a:ext cx="1768119" cy="33855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age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18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FD364CA2-06D3-D7FB-A951-551C36711E28}"/>
              </a:ext>
            </a:extLst>
          </p:cNvPr>
          <p:cNvSpPr txBox="1"/>
          <p:nvPr/>
        </p:nvSpPr>
        <p:spPr>
          <a:xfrm>
            <a:off x="8370560" y="2965230"/>
            <a:ext cx="621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18</a:t>
            </a:r>
            <a:endParaRPr lang="zh-CN" altLang="en-US" sz="2400" b="1" dirty="0">
              <a:solidFill>
                <a:srgbClr val="FF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AE0E753F-EC55-029F-71C7-C88A1F762B75}"/>
              </a:ext>
            </a:extLst>
          </p:cNvPr>
          <p:cNvCxnSpPr>
            <a:cxnSpLocks/>
          </p:cNvCxnSpPr>
          <p:nvPr/>
        </p:nvCxnSpPr>
        <p:spPr>
          <a:xfrm>
            <a:off x="6109461" y="3345844"/>
            <a:ext cx="164227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351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07407E-6 L -0.25782 -0.2935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91" y="-146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87" grpId="0" animBg="1"/>
      <p:bldP spid="88" grpId="0" animBg="1"/>
      <p:bldP spid="11" grpId="0"/>
      <p:bldP spid="56" grpId="0" animBg="1"/>
      <p:bldP spid="62" grpId="0"/>
      <p:bldP spid="83" grpId="0" animBg="1"/>
      <p:bldP spid="84" grpId="0"/>
      <p:bldP spid="45" grpId="0"/>
      <p:bldP spid="58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EF43A7-4730-47DA-AB16-A291444DD4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3570" y="1114035"/>
            <a:ext cx="3660080" cy="517190"/>
          </a:xfrm>
        </p:spPr>
        <p:txBody>
          <a:bodyPr/>
          <a:lstStyle/>
          <a:p>
            <a:r>
              <a:rPr lang="zh-CN" altLang="en-US" dirty="0"/>
              <a:t>为什么要用变量？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605126A-A7AF-491C-A862-2DA879442794}"/>
              </a:ext>
            </a:extLst>
          </p:cNvPr>
          <p:cNvSpPr txBox="1"/>
          <p:nvPr/>
        </p:nvSpPr>
        <p:spPr>
          <a:xfrm>
            <a:off x="872541" y="1662250"/>
            <a:ext cx="65760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使用变量记要处理的数据，编写的代码更灵活，管理代码更方便。</a:t>
            </a:r>
          </a:p>
        </p:txBody>
      </p:sp>
      <p:sp>
        <p:nvSpPr>
          <p:cNvPr id="28" name="文本占位符 2">
            <a:extLst>
              <a:ext uri="{FF2B5EF4-FFF2-40B4-BE49-F238E27FC236}">
                <a16:creationId xmlns:a16="http://schemas.microsoft.com/office/drawing/2014/main" id="{58E8237A-11AC-11CC-B4FA-017178188CDE}"/>
              </a:ext>
            </a:extLst>
          </p:cNvPr>
          <p:cNvSpPr txBox="1">
            <a:spLocks/>
          </p:cNvSpPr>
          <p:nvPr/>
        </p:nvSpPr>
        <p:spPr>
          <a:xfrm>
            <a:off x="872542" y="2190360"/>
            <a:ext cx="3660080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变量有啥特点？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35E6069F-1953-5AC2-C120-A10607A1FBDE}"/>
              </a:ext>
            </a:extLst>
          </p:cNvPr>
          <p:cNvSpPr txBox="1"/>
          <p:nvPr/>
        </p:nvSpPr>
        <p:spPr>
          <a:xfrm>
            <a:off x="871514" y="2687100"/>
            <a:ext cx="36611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变量中装的数据是可以被替换的。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C01CE7F-1337-02A2-AC7C-D3E3F1414D39}"/>
              </a:ext>
            </a:extLst>
          </p:cNvPr>
          <p:cNvSpPr txBox="1"/>
          <p:nvPr/>
        </p:nvSpPr>
        <p:spPr>
          <a:xfrm>
            <a:off x="4672036" y="2451384"/>
            <a:ext cx="2369413" cy="1447640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age2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18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age2 = </a:t>
            </a:r>
            <a:r>
              <a:rPr lang="en-US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19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age2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endParaRPr lang="en-US" altLang="zh-CN" sz="3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age2 = age2 + </a:t>
            </a:r>
            <a:r>
              <a:rPr lang="en-US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1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;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System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</a:t>
            </a:r>
            <a:r>
              <a:rPr lang="zh-CN" altLang="zh-CN" sz="1200" i="1" dirty="0">
                <a:solidFill>
                  <a:srgbClr val="871094"/>
                </a:solidFill>
                <a:latin typeface="Consolas" panose="020B0609020204030204" pitchFamily="49" charset="0"/>
                <a:ea typeface="JetBrains Mono"/>
              </a:rPr>
              <a:t>out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.println(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age2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);</a:t>
            </a:r>
            <a:endParaRPr lang="zh-CN" altLang="zh-CN" sz="3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BC24897-7564-EE7A-C706-1E0372B87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670" y="2426629"/>
            <a:ext cx="2120600" cy="1195396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DB75A9AB-1AEC-36C1-C8D1-CA93CD51F005}"/>
              </a:ext>
            </a:extLst>
          </p:cNvPr>
          <p:cNvSpPr txBox="1"/>
          <p:nvPr/>
        </p:nvSpPr>
        <p:spPr>
          <a:xfrm>
            <a:off x="8095990" y="2705040"/>
            <a:ext cx="621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18</a:t>
            </a:r>
            <a:endParaRPr lang="zh-CN" altLang="en-US" sz="2400" b="1" dirty="0">
              <a:solidFill>
                <a:srgbClr val="FF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01D58D6-8AE8-82D9-A423-204C6C1AEA2C}"/>
              </a:ext>
            </a:extLst>
          </p:cNvPr>
          <p:cNvSpPr txBox="1"/>
          <p:nvPr/>
        </p:nvSpPr>
        <p:spPr>
          <a:xfrm>
            <a:off x="8095990" y="2711278"/>
            <a:ext cx="621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19</a:t>
            </a:r>
            <a:endParaRPr lang="zh-CN" altLang="en-US" sz="2400" b="1" dirty="0">
              <a:solidFill>
                <a:srgbClr val="FF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3302582-E506-C441-A48C-8972620561A7}"/>
              </a:ext>
            </a:extLst>
          </p:cNvPr>
          <p:cNvSpPr txBox="1"/>
          <p:nvPr/>
        </p:nvSpPr>
        <p:spPr>
          <a:xfrm>
            <a:off x="8095990" y="2698749"/>
            <a:ext cx="621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20</a:t>
            </a:r>
            <a:endParaRPr lang="zh-CN" altLang="en-US" sz="2400" b="1" dirty="0">
              <a:solidFill>
                <a:srgbClr val="FF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37FC7371-4FC3-29F8-FA3F-6DDFC3075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067" y="4209400"/>
            <a:ext cx="2312981" cy="217262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4" name="文本占位符 2">
            <a:extLst>
              <a:ext uri="{FF2B5EF4-FFF2-40B4-BE49-F238E27FC236}">
                <a16:creationId xmlns:a16="http://schemas.microsoft.com/office/drawing/2014/main" id="{D94BA66E-CE01-026B-866A-6890A34ED483}"/>
              </a:ext>
            </a:extLst>
          </p:cNvPr>
          <p:cNvSpPr txBox="1">
            <a:spLocks/>
          </p:cNvSpPr>
          <p:nvPr/>
        </p:nvSpPr>
        <p:spPr>
          <a:xfrm>
            <a:off x="871514" y="3246235"/>
            <a:ext cx="3128112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变量有啥应用场景呢？</a:t>
            </a:r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003049CC-38F6-259A-D875-C302FFC79293}"/>
              </a:ext>
            </a:extLst>
          </p:cNvPr>
          <p:cNvSpPr/>
          <p:nvPr/>
        </p:nvSpPr>
        <p:spPr>
          <a:xfrm>
            <a:off x="2179459" y="4623080"/>
            <a:ext cx="819747" cy="655201"/>
          </a:xfrm>
          <a:prstGeom prst="round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>
            <a:extLst>
              <a:ext uri="{FF2B5EF4-FFF2-40B4-BE49-F238E27FC236}">
                <a16:creationId xmlns:a16="http://schemas.microsoft.com/office/drawing/2014/main" id="{D951774C-0976-1E19-F17E-F9735EBFD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440" y="3093423"/>
            <a:ext cx="2120600" cy="1195396"/>
          </a:xfrm>
          <a:prstGeom prst="rect">
            <a:avLst/>
          </a:prstGeom>
        </p:spPr>
      </p:pic>
      <p:sp>
        <p:nvSpPr>
          <p:cNvPr id="50" name="文本框 49">
            <a:extLst>
              <a:ext uri="{FF2B5EF4-FFF2-40B4-BE49-F238E27FC236}">
                <a16:creationId xmlns:a16="http://schemas.microsoft.com/office/drawing/2014/main" id="{9E5C57D2-4002-E2F6-F606-18211D4479B4}"/>
              </a:ext>
            </a:extLst>
          </p:cNvPr>
          <p:cNvSpPr txBox="1"/>
          <p:nvPr/>
        </p:nvSpPr>
        <p:spPr>
          <a:xfrm>
            <a:off x="2767760" y="3371834"/>
            <a:ext cx="621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18</a:t>
            </a:r>
            <a:endParaRPr lang="zh-CN" altLang="en-US" sz="2400" b="1" dirty="0">
              <a:solidFill>
                <a:srgbClr val="FF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AE427586-9A37-8F6C-E2E0-603EFFE31570}"/>
              </a:ext>
            </a:extLst>
          </p:cNvPr>
          <p:cNvSpPr txBox="1"/>
          <p:nvPr/>
        </p:nvSpPr>
        <p:spPr>
          <a:xfrm>
            <a:off x="2767760" y="3378072"/>
            <a:ext cx="621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19</a:t>
            </a:r>
            <a:endParaRPr lang="zh-CN" altLang="en-US" sz="2400" b="1" dirty="0">
              <a:solidFill>
                <a:srgbClr val="FF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28EC720-5DC5-5F2B-DCCB-AD949B5A15EE}"/>
              </a:ext>
            </a:extLst>
          </p:cNvPr>
          <p:cNvSpPr txBox="1"/>
          <p:nvPr/>
        </p:nvSpPr>
        <p:spPr>
          <a:xfrm>
            <a:off x="8095990" y="3602666"/>
            <a:ext cx="6908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age2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1FE40C15-246F-8E04-2B89-9A3721783A8F}"/>
              </a:ext>
            </a:extLst>
          </p:cNvPr>
          <p:cNvSpPr txBox="1"/>
          <p:nvPr/>
        </p:nvSpPr>
        <p:spPr>
          <a:xfrm>
            <a:off x="871514" y="3753973"/>
            <a:ext cx="40775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写程序对数据进行处理就很方便了。</a:t>
            </a:r>
          </a:p>
        </p:txBody>
      </p:sp>
    </p:spTree>
    <p:extLst>
      <p:ext uri="{BB962C8B-B14F-4D97-AF65-F5344CB8AC3E}">
        <p14:creationId xmlns:p14="http://schemas.microsoft.com/office/powerpoint/2010/main" val="2707672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8" grpId="0"/>
      <p:bldP spid="33" grpId="0"/>
      <p:bldP spid="34" grpId="0" animBg="1"/>
      <p:bldP spid="36" grpId="0"/>
      <p:bldP spid="36" grpId="1"/>
      <p:bldP spid="37" grpId="0"/>
      <p:bldP spid="37" grpId="1"/>
      <p:bldP spid="38" grpId="0"/>
      <p:bldP spid="44" grpId="0"/>
      <p:bldP spid="46" grpId="0" animBg="1"/>
      <p:bldP spid="50" grpId="0"/>
      <p:bldP spid="50" grpId="1"/>
      <p:bldP spid="50" grpId="2"/>
      <p:bldP spid="51" grpId="0"/>
      <p:bldP spid="51" grpId="1"/>
      <p:bldP spid="53" grpId="0"/>
      <p:bldP spid="54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>
            <a:extLst>
              <a:ext uri="{FF2B5EF4-FFF2-40B4-BE49-F238E27FC236}">
                <a16:creationId xmlns:a16="http://schemas.microsoft.com/office/drawing/2014/main" id="{A9BDEB07-9BCA-4130-9D72-B5B8146020EC}"/>
              </a:ext>
            </a:extLst>
          </p:cNvPr>
          <p:cNvSpPr txBox="1">
            <a:spLocks/>
          </p:cNvSpPr>
          <p:nvPr/>
        </p:nvSpPr>
        <p:spPr>
          <a:xfrm>
            <a:off x="627753" y="244189"/>
            <a:ext cx="8771021" cy="51719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Alibaba PuHuiTi B"/>
              <a:cs typeface="阿里巴巴普惠体" panose="00020600040101010101" pitchFamily="18" charset="-122"/>
            </a:endParaRPr>
          </a:p>
        </p:txBody>
      </p:sp>
      <p:sp>
        <p:nvSpPr>
          <p:cNvPr id="6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09850" y="1518285"/>
            <a:ext cx="7190507" cy="4511040"/>
          </a:xfrm>
        </p:spPr>
        <p:txBody>
          <a:bodyPr/>
          <a:lstStyle/>
          <a:p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变量是什么，变量的完整定义格式是什么样的</a:t>
            </a:r>
            <a:r>
              <a:rPr lang="zh-CN" altLang="en-US" sz="1600" dirty="0"/>
              <a:t>？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内存中的一块区域，用来存储一个数据的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数据类型 变量名称  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 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数据；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buNone/>
            </a:pPr>
            <a:r>
              <a:rPr lang="en-US" altLang="zh-CN" sz="1600" dirty="0"/>
              <a:t>2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zh-CN" altLang="en-US" sz="1600" dirty="0"/>
              <a:t>变量有啥好处？</a:t>
            </a:r>
            <a:endParaRPr lang="en-US" altLang="zh-CN" sz="16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使用变量记要处理的数据，编写的代码更灵活，管理代码更方便。</a:t>
            </a:r>
          </a:p>
          <a:p>
            <a:pPr marL="0" indent="0">
              <a:buNone/>
            </a:pPr>
            <a:r>
              <a:rPr lang="en-US" altLang="zh-CN" sz="1600" dirty="0"/>
              <a:t>3</a:t>
            </a:r>
            <a:r>
              <a:rPr lang="zh-CN" altLang="en-US" sz="1600" dirty="0"/>
              <a:t>、变量有什么特点？有啥应用场景？</a:t>
            </a:r>
            <a:endParaRPr lang="en-US" altLang="zh-CN" sz="16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变量里装的数据可以被替换。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lvl="1">
              <a:lnSpc>
                <a:spcPct val="200000"/>
              </a:lnSpc>
              <a:defRPr/>
            </a:pP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	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224CE27-9CC7-FC7B-7086-7DCEE1D80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540" y="4997894"/>
            <a:ext cx="1689891" cy="158734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9B0541E4-294B-F7EC-A2E0-49DA1A4C0FB6}"/>
              </a:ext>
            </a:extLst>
          </p:cNvPr>
          <p:cNvSpPr/>
          <p:nvPr/>
        </p:nvSpPr>
        <p:spPr>
          <a:xfrm>
            <a:off x="6119485" y="5274070"/>
            <a:ext cx="695326" cy="522048"/>
          </a:xfrm>
          <a:prstGeom prst="round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7398CB4-CCC1-5D18-08AA-37DB0783B6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3447" y="4688959"/>
            <a:ext cx="2876910" cy="202925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0561247-B0C3-C5AD-D196-EFBB15EDB2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090" y="4950122"/>
            <a:ext cx="2100344" cy="118397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DB7F74D1-1FEE-CB46-1987-0C17BB265362}"/>
              </a:ext>
            </a:extLst>
          </p:cNvPr>
          <p:cNvSpPr txBox="1"/>
          <p:nvPr/>
        </p:nvSpPr>
        <p:spPr>
          <a:xfrm>
            <a:off x="7692773" y="5227192"/>
            <a:ext cx="6174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80</a:t>
            </a:r>
            <a:endParaRPr lang="zh-CN" altLang="en-US" sz="2000" b="1" dirty="0">
              <a:solidFill>
                <a:srgbClr val="FF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A42E383-C847-6E62-FBB6-82DD1A64BAC3}"/>
              </a:ext>
            </a:extLst>
          </p:cNvPr>
          <p:cNvSpPr txBox="1"/>
          <p:nvPr/>
        </p:nvSpPr>
        <p:spPr>
          <a:xfrm>
            <a:off x="7712904" y="5222617"/>
            <a:ext cx="6174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87</a:t>
            </a:r>
            <a:endParaRPr lang="zh-CN" altLang="en-US" sz="2000" b="1" dirty="0">
              <a:solidFill>
                <a:srgbClr val="FF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4CF5D8C-7296-DD16-965E-39D9CB37426F}"/>
              </a:ext>
            </a:extLst>
          </p:cNvPr>
          <p:cNvSpPr txBox="1"/>
          <p:nvPr/>
        </p:nvSpPr>
        <p:spPr>
          <a:xfrm>
            <a:off x="7687287" y="5168135"/>
            <a:ext cx="6431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</a:t>
            </a:r>
            <a:r>
              <a:rPr lang="en-US" altLang="zh-CN" sz="20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83</a:t>
            </a:r>
            <a:endParaRPr lang="zh-CN" altLang="en-US" sz="2400" b="1" dirty="0">
              <a:solidFill>
                <a:srgbClr val="FF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9ACC49F-8FFF-F93C-E106-088516BF8B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8908" y="6221413"/>
            <a:ext cx="1314708" cy="29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534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/>
      <p:bldP spid="14" grpId="1"/>
      <p:bldP spid="15" grpId="0"/>
      <p:bldP spid="15" grpId="1"/>
      <p:bldP spid="16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6696" y="502507"/>
            <a:ext cx="4572001" cy="585298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快速入门</a:t>
            </a:r>
            <a:endParaRPr lang="en-US" altLang="zh-CN" sz="1600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IDEA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开发工具的使用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基础语法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注释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字面量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</a:t>
            </a: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使用变量的几个注意事项</a:t>
            </a:r>
            <a:endParaRPr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52485" lvl="1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关键字、标志符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987626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1792" y="969026"/>
            <a:ext cx="3303181" cy="517190"/>
          </a:xfrm>
        </p:spPr>
        <p:txBody>
          <a:bodyPr/>
          <a:lstStyle/>
          <a:p>
            <a:r>
              <a:rPr kumimoji="1" lang="zh-CN" altLang="en-US" dirty="0"/>
              <a:t>使用变量的几个注意事项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BF81FCD-98EA-4887-BD83-1E0E86FB5832}"/>
              </a:ext>
            </a:extLst>
          </p:cNvPr>
          <p:cNvSpPr txBox="1"/>
          <p:nvPr/>
        </p:nvSpPr>
        <p:spPr>
          <a:xfrm>
            <a:off x="621791" y="1586132"/>
            <a:ext cx="1017344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变量要先声明才能使用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变量是什么类型，就应该用来装什么类型的数据，否则报错。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变量是从定义开始到“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}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”截止的范围内有效；且同一个范围内，定义的多个变量，它们的名称不能一样。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变量定义的时候可以不赋初始值；但在使用时，变量里必须有值，否则报错。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091289F-F55D-4CEE-BF8F-0D4896BA3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765" y="3973319"/>
            <a:ext cx="2860198" cy="9009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5A05A01-C7A2-4989-80C1-FBAD20A0C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969" y="5468138"/>
            <a:ext cx="3387245" cy="79217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969" y="2598350"/>
            <a:ext cx="30575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8600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>
            <a:extLst>
              <a:ext uri="{FF2B5EF4-FFF2-40B4-BE49-F238E27FC236}">
                <a16:creationId xmlns:a16="http://schemas.microsoft.com/office/drawing/2014/main" id="{A9BDEB07-9BCA-4130-9D72-B5B8146020EC}"/>
              </a:ext>
            </a:extLst>
          </p:cNvPr>
          <p:cNvSpPr txBox="1">
            <a:spLocks/>
          </p:cNvSpPr>
          <p:nvPr/>
        </p:nvSpPr>
        <p:spPr>
          <a:xfrm>
            <a:off x="627753" y="244189"/>
            <a:ext cx="8771021" cy="51719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Alibaba PuHuiTi B"/>
              <a:cs typeface="阿里巴巴普惠体" panose="00020600040101010101" pitchFamily="18" charset="-122"/>
            </a:endParaRPr>
          </a:p>
        </p:txBody>
      </p:sp>
      <p:sp>
        <p:nvSpPr>
          <p:cNvPr id="6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49313" y="1087510"/>
            <a:ext cx="7065416" cy="4511040"/>
          </a:xfrm>
        </p:spPr>
        <p:txBody>
          <a:bodyPr/>
          <a:lstStyle/>
          <a:p>
            <a:r>
              <a:rPr lang="zh-CN" altLang="en-US" sz="1600"/>
              <a:t>使用变量时有</a:t>
            </a:r>
            <a:r>
              <a:rPr lang="zh-CN" altLang="en-US" sz="1600" dirty="0"/>
              <a:t>哪些注意点？</a:t>
            </a:r>
            <a:endParaRPr lang="en-US" altLang="zh-CN" sz="1600" dirty="0"/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变量要先声明，才能使用。</a:t>
            </a:r>
            <a:endParaRPr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什么类型的变量，只能存储什么类型的数据。</a:t>
            </a:r>
            <a:endParaRPr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变量存在访问范围，同一个范围内，多个变量的名字不能一样。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变量定义时可以不给赋初始值；但是在使用时，变量里必须有值。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7509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4855;#404434;#407486;#407489;#405313;"/>
</p:tagLst>
</file>

<file path=ppt/theme/theme1.xml><?xml version="1.0" encoding="utf-8"?>
<a:theme xmlns:a="http://schemas.openxmlformats.org/drawingml/2006/main" name="封面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目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章节页版式（一级+二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章节页版式（一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正文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5_结束页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43925</TotalTime>
  <Words>5648</Words>
  <Application>Microsoft Office PowerPoint</Application>
  <PresentationFormat>宽屏</PresentationFormat>
  <Paragraphs>1042</Paragraphs>
  <Slides>105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105</vt:i4>
      </vt:variant>
    </vt:vector>
  </HeadingPairs>
  <TitlesOfParts>
    <vt:vector size="131" baseType="lpstr">
      <vt:lpstr>Alibaba PuHuiTi B</vt:lpstr>
      <vt:lpstr>Alibaba PuHuiTi M</vt:lpstr>
      <vt:lpstr>Alibaba PuHuiTi Medium</vt:lpstr>
      <vt:lpstr>Alibaba PuHuiTi R</vt:lpstr>
      <vt:lpstr>UbuntuMono</vt:lpstr>
      <vt:lpstr>阿里巴巴普惠体</vt:lpstr>
      <vt:lpstr>等线</vt:lpstr>
      <vt:lpstr>黑体</vt:lpstr>
      <vt:lpstr>华文楷体</vt:lpstr>
      <vt:lpstr>华文楷体</vt:lpstr>
      <vt:lpstr>思源黑体 CN Normal</vt:lpstr>
      <vt:lpstr>宋体</vt:lpstr>
      <vt:lpstr>微软雅黑</vt:lpstr>
      <vt:lpstr>Arial</vt:lpstr>
      <vt:lpstr>Calibri</vt:lpstr>
      <vt:lpstr>Consolas</vt:lpstr>
      <vt:lpstr>Segoe UI</vt:lpstr>
      <vt:lpstr>Verdana</vt:lpstr>
      <vt:lpstr>Wingdings</vt:lpstr>
      <vt:lpstr>封面2</vt:lpstr>
      <vt:lpstr>目录</vt:lpstr>
      <vt:lpstr>学习目标</vt:lpstr>
      <vt:lpstr>章节页版式（一级+二级标题）</vt:lpstr>
      <vt:lpstr>章节页版式（一级标题）</vt:lpstr>
      <vt:lpstr>正文设计方案</vt:lpstr>
      <vt:lpstr>5_结束页设计方案</vt:lpstr>
      <vt:lpstr>PowerPoint 演示文稿</vt:lpstr>
      <vt:lpstr>Java背景知识</vt:lpstr>
      <vt:lpstr>PowerPoint 演示文稿</vt:lpstr>
      <vt:lpstr>PowerPoint 演示文稿</vt:lpstr>
      <vt:lpstr>Java能做什么？</vt:lpstr>
      <vt:lpstr>Java能做什么？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计算机能认识的机器语言长什么样子？</vt:lpstr>
      <vt:lpstr>使用机器语言编程来实现呼吸灯效果</vt:lpstr>
      <vt:lpstr>使用机器语言编程来实现呼吸灯效果</vt:lpstr>
      <vt:lpstr>使用机器语言编程来实现呼吸灯效果</vt:lpstr>
      <vt:lpstr>使用机器语言编程来实现呼吸灯效果</vt:lpstr>
      <vt:lpstr>使用机器语言编程来实现呼吸灯效果</vt:lpstr>
      <vt:lpstr>使用机器语言编程来实现呼吸灯效果</vt:lpstr>
      <vt:lpstr>使用机器语言编程来实现呼吸灯效果</vt:lpstr>
      <vt:lpstr>使用机器语言编程来实现呼吸灯效果</vt:lpstr>
      <vt:lpstr>使用机器语言编程来实现呼吸灯效果</vt:lpstr>
      <vt:lpstr>使用机器语言编程来实现呼吸灯效果</vt:lpstr>
      <vt:lpstr>使用机器语言编程来实现呼吸灯效果</vt:lpstr>
      <vt:lpstr>使用机器语言编程来实现呼吸灯效果</vt:lpstr>
      <vt:lpstr>最早期的程序员通过机器语言编程的形式</vt:lpstr>
      <vt:lpstr>最早期的程序员通过机器语言编程的形式</vt:lpstr>
      <vt:lpstr>为什么学习高级编程语言？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变量的学习路径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8802</dc:creator>
  <cp:lastModifiedBy>itheima</cp:lastModifiedBy>
  <cp:revision>5919</cp:revision>
  <dcterms:created xsi:type="dcterms:W3CDTF">2020-03-31T02:23:27Z</dcterms:created>
  <dcterms:modified xsi:type="dcterms:W3CDTF">2022-11-09T02:03:18Z</dcterms:modified>
</cp:coreProperties>
</file>